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 id="2147483668"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12192000" cy="6858000"/>
  <p:notesSz cx="6858000" cy="9144000"/>
  <p:embeddedFontLst>
    <p:embeddedFont>
      <p:font typeface="Open Sans" panose="020B0606030504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DE3A75F-1651-4398-8B1F-1358B476C118}">
  <a:tblStyle styleId="{1DE3A75F-1651-4398-8B1F-1358B476C118}"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7E7"/>
          </a:solidFill>
        </a:fill>
      </a:tcStyle>
    </a:wholeTbl>
    <a:band1H>
      <a:tcTxStyle/>
      <a:tcStyle>
        <a:tcBdr/>
        <a:fill>
          <a:solidFill>
            <a:srgbClr val="CFCACC"/>
          </a:solidFill>
        </a:fill>
      </a:tcStyle>
    </a:band1H>
    <a:band2H>
      <a:tcTxStyle/>
      <a:tcStyle>
        <a:tcBdr/>
      </a:tcStyle>
    </a:band2H>
    <a:band1V>
      <a:tcTxStyle/>
      <a:tcStyle>
        <a:tcBdr/>
        <a:fill>
          <a:solidFill>
            <a:srgbClr val="CFCACC"/>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9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2" name="Google Shape;34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Students create  5 sentences for each section but must not repeat vocabulary or verbs</a:t>
            </a:r>
            <a:endParaRPr/>
          </a:p>
        </p:txBody>
      </p:sp>
      <p:sp>
        <p:nvSpPr>
          <p:cNvPr id="204" name="Google Shape;20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7" name="Google Shape;40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26" Type="http://schemas.openxmlformats.org/officeDocument/2006/relationships/image" Target="../media/image35.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5" Type="http://schemas.openxmlformats.org/officeDocument/2006/relationships/image" Target="../media/image34.png"/><Relationship Id="rId2" Type="http://schemas.openxmlformats.org/officeDocument/2006/relationships/image" Target="../media/image11.png"/><Relationship Id="rId16" Type="http://schemas.openxmlformats.org/officeDocument/2006/relationships/image" Target="../media/image25.png"/><Relationship Id="rId20" Type="http://schemas.openxmlformats.org/officeDocument/2006/relationships/image" Target="../media/image29.png"/><Relationship Id="rId29"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24" Type="http://schemas.openxmlformats.org/officeDocument/2006/relationships/image" Target="../media/image33.png"/><Relationship Id="rId32" Type="http://schemas.openxmlformats.org/officeDocument/2006/relationships/image" Target="../media/image41.png"/><Relationship Id="rId5" Type="http://schemas.openxmlformats.org/officeDocument/2006/relationships/image" Target="../media/image14.png"/><Relationship Id="rId15" Type="http://schemas.openxmlformats.org/officeDocument/2006/relationships/image" Target="../media/image24.png"/><Relationship Id="rId23" Type="http://schemas.openxmlformats.org/officeDocument/2006/relationships/image" Target="../media/image32.png"/><Relationship Id="rId28" Type="http://schemas.openxmlformats.org/officeDocument/2006/relationships/image" Target="../media/image37.png"/><Relationship Id="rId10" Type="http://schemas.openxmlformats.org/officeDocument/2006/relationships/image" Target="../media/image19.png"/><Relationship Id="rId19" Type="http://schemas.openxmlformats.org/officeDocument/2006/relationships/image" Target="../media/image28.png"/><Relationship Id="rId31" Type="http://schemas.openxmlformats.org/officeDocument/2006/relationships/image" Target="../media/image40.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 Id="rId27" Type="http://schemas.openxmlformats.org/officeDocument/2006/relationships/image" Target="../media/image36.png"/><Relationship Id="rId30" Type="http://schemas.openxmlformats.org/officeDocument/2006/relationships/image" Target="../media/image39.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Title Slide" type="title">
  <p:cSld name="TITLE">
    <p:spTree>
      <p:nvGrpSpPr>
        <p:cNvPr id="1" name="Shape 20"/>
        <p:cNvGrpSpPr/>
        <p:nvPr/>
      </p:nvGrpSpPr>
      <p:grpSpPr>
        <a:xfrm>
          <a:off x="0" y="0"/>
          <a:ext cx="0" cy="0"/>
          <a:chOff x="0" y="0"/>
          <a:chExt cx="0" cy="0"/>
        </a:xfrm>
      </p:grpSpPr>
      <p:sp>
        <p:nvSpPr>
          <p:cNvPr id="21" name="Google Shape;21;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2" name="Google Shape;22;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spcBef>
                <a:spcPts val="480"/>
              </a:spcBef>
              <a:spcAft>
                <a:spcPts val="0"/>
              </a:spcAft>
              <a:buClr>
                <a:schemeClr val="accent2"/>
              </a:buClr>
              <a:buSzPts val="2208"/>
              <a:buFont typeface="Noto Sans Symbols"/>
              <a:buNone/>
              <a:defRPr sz="2400" b="0" i="0" u="none" strike="noStrike" cap="none">
                <a:solidFill>
                  <a:srgbClr val="462B72"/>
                </a:solidFill>
                <a:latin typeface="Calibri"/>
                <a:ea typeface="Calibri"/>
                <a:cs typeface="Calibri"/>
                <a:sym typeface="Calibri"/>
              </a:defRPr>
            </a:lvl1pPr>
            <a:lvl2pPr marR="0" lvl="1" algn="ctr" rtl="0">
              <a:spcBef>
                <a:spcPts val="6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2pPr>
            <a:lvl3pPr marR="0" lvl="2" algn="ctr"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3pPr>
            <a:lvl4pPr marR="0" lvl="3" algn="ctr"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4pPr>
            <a:lvl5pPr marR="0" lvl="4" algn="ctr"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5pPr>
            <a:lvl6pPr marR="0" lvl="5"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6pPr>
            <a:lvl7pPr marR="0" lvl="6"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7pPr>
            <a:lvl8pPr marR="0" lvl="7" algn="ctr" rtl="0">
              <a:spcBef>
                <a:spcPts val="600"/>
              </a:spcBef>
              <a:spcAft>
                <a:spcPts val="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8pPr>
            <a:lvl9pPr marR="0" lvl="8" algn="ctr" rtl="0">
              <a:spcBef>
                <a:spcPts val="600"/>
              </a:spcBef>
              <a:spcAft>
                <a:spcPts val="600"/>
              </a:spcAft>
              <a:buClr>
                <a:schemeClr val="accent2"/>
              </a:buClr>
              <a:buSzPts val="1472"/>
              <a:buFont typeface="Noto Sans Symbols"/>
              <a:buNone/>
              <a:defRPr sz="1600" b="0" i="0" u="none" strike="noStrike" cap="none">
                <a:solidFill>
                  <a:schemeClr val="dk2"/>
                </a:solidFill>
                <a:latin typeface="Calibri"/>
                <a:ea typeface="Calibri"/>
                <a:cs typeface="Calibri"/>
                <a:sym typeface="Calibri"/>
              </a:defRPr>
            </a:lvl9pPr>
          </a:lstStyle>
          <a:p>
            <a:endParaRPr/>
          </a:p>
        </p:txBody>
      </p:sp>
      <p:sp>
        <p:nvSpPr>
          <p:cNvPr id="23" name="Google Shape;23;p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Google Shape;25;p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19"/>
        <p:cNvGrpSpPr/>
        <p:nvPr/>
      </p:nvGrpSpPr>
      <p:grpSpPr>
        <a:xfrm>
          <a:off x="0" y="0"/>
          <a:ext cx="0" cy="0"/>
          <a:chOff x="0" y="0"/>
          <a:chExt cx="0" cy="0"/>
        </a:xfrm>
      </p:grpSpPr>
      <p:sp>
        <p:nvSpPr>
          <p:cNvPr id="120" name="Google Shape;120;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2" name="Google Shape;12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125"/>
        <p:cNvGrpSpPr/>
        <p:nvPr/>
      </p:nvGrpSpPr>
      <p:grpSpPr>
        <a:xfrm>
          <a:off x="0" y="0"/>
          <a:ext cx="0" cy="0"/>
          <a:chOff x="0" y="0"/>
          <a:chExt cx="0" cy="0"/>
        </a:xfrm>
      </p:grpSpPr>
      <p:sp>
        <p:nvSpPr>
          <p:cNvPr id="126" name="Google Shape;126;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28" name="Google Shape;12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wo Content" type="twoObj">
  <p:cSld name="TWO_OBJECTS">
    <p:spTree>
      <p:nvGrpSpPr>
        <p:cNvPr id="1" name="Shape 131"/>
        <p:cNvGrpSpPr/>
        <p:nvPr/>
      </p:nvGrpSpPr>
      <p:grpSpPr>
        <a:xfrm>
          <a:off x="0" y="0"/>
          <a:ext cx="0" cy="0"/>
          <a:chOff x="0" y="0"/>
          <a:chExt cx="0" cy="0"/>
        </a:xfrm>
      </p:grpSpPr>
      <p:sp>
        <p:nvSpPr>
          <p:cNvPr id="132" name="Google Shape;132;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spTree>
      <p:nvGrpSpPr>
        <p:cNvPr id="1" name="Shape 138"/>
        <p:cNvGrpSpPr/>
        <p:nvPr/>
      </p:nvGrpSpPr>
      <p:grpSpPr>
        <a:xfrm>
          <a:off x="0" y="0"/>
          <a:ext cx="0" cy="0"/>
          <a:chOff x="0" y="0"/>
          <a:chExt cx="0" cy="0"/>
        </a:xfrm>
      </p:grpSpPr>
      <p:sp>
        <p:nvSpPr>
          <p:cNvPr id="139" name="Google Shape;139;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1" name="Google Shape;141;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3" name="Google Shape;143;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spTree>
      <p:nvGrpSpPr>
        <p:cNvPr id="1" name="Shape 147"/>
        <p:cNvGrpSpPr/>
        <p:nvPr/>
      </p:nvGrpSpPr>
      <p:grpSpPr>
        <a:xfrm>
          <a:off x="0" y="0"/>
          <a:ext cx="0" cy="0"/>
          <a:chOff x="0" y="0"/>
          <a:chExt cx="0" cy="0"/>
        </a:xfrm>
      </p:grpSpPr>
      <p:sp>
        <p:nvSpPr>
          <p:cNvPr id="148" name="Google Shape;148;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52"/>
        <p:cNvGrpSpPr/>
        <p:nvPr/>
      </p:nvGrpSpPr>
      <p:grpSpPr>
        <a:xfrm>
          <a:off x="0" y="0"/>
          <a:ext cx="0" cy="0"/>
          <a:chOff x="0" y="0"/>
          <a:chExt cx="0" cy="0"/>
        </a:xfrm>
      </p:grpSpPr>
      <p:sp>
        <p:nvSpPr>
          <p:cNvPr id="153" name="Google Shape;153;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156"/>
        <p:cNvGrpSpPr/>
        <p:nvPr/>
      </p:nvGrpSpPr>
      <p:grpSpPr>
        <a:xfrm>
          <a:off x="0" y="0"/>
          <a:ext cx="0" cy="0"/>
          <a:chOff x="0" y="0"/>
          <a:chExt cx="0" cy="0"/>
        </a:xfrm>
      </p:grpSpPr>
      <p:sp>
        <p:nvSpPr>
          <p:cNvPr id="157" name="Google Shape;157;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9" name="Google Shape;159;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0" name="Google Shape;160;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163"/>
        <p:cNvGrpSpPr/>
        <p:nvPr/>
      </p:nvGrpSpPr>
      <p:grpSpPr>
        <a:xfrm>
          <a:off x="0" y="0"/>
          <a:ext cx="0" cy="0"/>
          <a:chOff x="0" y="0"/>
          <a:chExt cx="0" cy="0"/>
        </a:xfrm>
      </p:grpSpPr>
      <p:sp>
        <p:nvSpPr>
          <p:cNvPr id="164" name="Google Shape;164;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19"/>
          <p:cNvSpPr>
            <a:spLocks noGrp="1"/>
          </p:cNvSpPr>
          <p:nvPr>
            <p:ph type="pic" idx="2"/>
          </p:nvPr>
        </p:nvSpPr>
        <p:spPr>
          <a:xfrm>
            <a:off x="5183188" y="987425"/>
            <a:ext cx="6172200" cy="4873625"/>
          </a:xfrm>
          <a:prstGeom prst="rect">
            <a:avLst/>
          </a:prstGeom>
          <a:noFill/>
          <a:ln>
            <a:noFill/>
          </a:ln>
        </p:spPr>
      </p:sp>
      <p:sp>
        <p:nvSpPr>
          <p:cNvPr id="166" name="Google Shape;166;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7" name="Google Shape;167;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VERTICAL_TEXT">
    <p:spTree>
      <p:nvGrpSpPr>
        <p:cNvPr id="1" name="Shape 170"/>
        <p:cNvGrpSpPr/>
        <p:nvPr/>
      </p:nvGrpSpPr>
      <p:grpSpPr>
        <a:xfrm>
          <a:off x="0" y="0"/>
          <a:ext cx="0" cy="0"/>
          <a:chOff x="0" y="0"/>
          <a:chExt cx="0" cy="0"/>
        </a:xfrm>
      </p:grpSpPr>
      <p:sp>
        <p:nvSpPr>
          <p:cNvPr id="171" name="Google Shape;171;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2" name="Google Shape;172;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176"/>
        <p:cNvGrpSpPr/>
        <p:nvPr/>
      </p:nvGrpSpPr>
      <p:grpSpPr>
        <a:xfrm>
          <a:off x="0" y="0"/>
          <a:ext cx="0" cy="0"/>
          <a:chOff x="0" y="0"/>
          <a:chExt cx="0" cy="0"/>
        </a:xfrm>
      </p:grpSpPr>
      <p:sp>
        <p:nvSpPr>
          <p:cNvPr id="177" name="Google Shape;177;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8" name="Google Shape;178;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8" name="Google Shape;28;p3"/>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29" name="Google Shape;29;p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32"/>
        <p:cNvGrpSpPr/>
        <p:nvPr/>
      </p:nvGrpSpPr>
      <p:grpSpPr>
        <a:xfrm>
          <a:off x="0" y="0"/>
          <a:ext cx="0" cy="0"/>
          <a:chOff x="0" y="0"/>
          <a:chExt cx="0" cy="0"/>
        </a:xfrm>
      </p:grpSpPr>
      <p:sp>
        <p:nvSpPr>
          <p:cNvPr id="33" name="Google Shape;33;p4"/>
          <p:cNvSpPr txBox="1">
            <a:spLocks noGrp="1"/>
          </p:cNvSpPr>
          <p:nvPr>
            <p:ph type="ctrTitle"/>
          </p:nvPr>
        </p:nvSpPr>
        <p:spPr>
          <a:xfrm>
            <a:off x="311874" y="975219"/>
            <a:ext cx="9336103" cy="1019836"/>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rgbClr val="2F2466"/>
              </a:buClr>
              <a:buSzPts val="4000"/>
              <a:buFont typeface="Calibri"/>
              <a:buNone/>
              <a:defRPr sz="4000" b="0" i="0" u="none" strike="noStrike" cap="none">
                <a:solidFill>
                  <a:srgbClr val="2F2466"/>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4" name="Google Shape;34;p4"/>
          <p:cNvSpPr txBox="1">
            <a:spLocks noGrp="1"/>
          </p:cNvSpPr>
          <p:nvPr>
            <p:ph type="subTitle" idx="1"/>
          </p:nvPr>
        </p:nvSpPr>
        <p:spPr>
          <a:xfrm>
            <a:off x="311875" y="2021578"/>
            <a:ext cx="9336102" cy="590321"/>
          </a:xfrm>
          <a:prstGeom prst="rect">
            <a:avLst/>
          </a:prstGeom>
          <a:noFill/>
          <a:ln>
            <a:noFill/>
          </a:ln>
        </p:spPr>
        <p:txBody>
          <a:bodyPr spcFirstLastPara="1" wrap="square" lIns="91425" tIns="45700" rIns="91425" bIns="45700" anchor="t" anchorCtr="0">
            <a:normAutofit/>
          </a:bodyPr>
          <a:lstStyle>
            <a:lvl1pPr marR="0" lvl="0" algn="l" rtl="0">
              <a:spcBef>
                <a:spcPts val="320"/>
              </a:spcBef>
              <a:spcAft>
                <a:spcPts val="0"/>
              </a:spcAft>
              <a:buClr>
                <a:schemeClr val="accent2"/>
              </a:buClr>
              <a:buSzPts val="1472"/>
              <a:buFont typeface="Noto Sans Symbols"/>
              <a:buNone/>
              <a:defRPr sz="1600" b="0" i="0" u="none" strike="noStrike" cap="none">
                <a:solidFill>
                  <a:srgbClr val="7F7F7F"/>
                </a:solidFill>
                <a:latin typeface="Calibri"/>
                <a:ea typeface="Calibri"/>
                <a:cs typeface="Calibri"/>
                <a:sym typeface="Calibri"/>
              </a:defRPr>
            </a:lvl1pPr>
            <a:lvl2pPr marR="0" lvl="1" algn="ctr" rtl="0">
              <a:spcBef>
                <a:spcPts val="600"/>
              </a:spcBef>
              <a:spcAft>
                <a:spcPts val="0"/>
              </a:spcAft>
              <a:buClr>
                <a:schemeClr val="accent2"/>
              </a:buClr>
              <a:buSzPts val="1656"/>
              <a:buFont typeface="Noto Sans Symbols"/>
              <a:buNone/>
              <a:defRPr sz="1800" b="0" i="0" u="none" strike="noStrike" cap="none">
                <a:solidFill>
                  <a:srgbClr val="888888"/>
                </a:solidFill>
                <a:latin typeface="Calibri"/>
                <a:ea typeface="Calibri"/>
                <a:cs typeface="Calibri"/>
                <a:sym typeface="Calibri"/>
              </a:defRPr>
            </a:lvl2pPr>
            <a:lvl3pPr marR="0" lvl="2" algn="ctr" rtl="0">
              <a:spcBef>
                <a:spcPts val="600"/>
              </a:spcBef>
              <a:spcAft>
                <a:spcPts val="0"/>
              </a:spcAft>
              <a:buClr>
                <a:schemeClr val="accent2"/>
              </a:buClr>
              <a:buSzPts val="1472"/>
              <a:buFont typeface="Noto Sans Symbols"/>
              <a:buNone/>
              <a:defRPr sz="1600" b="0" i="0" u="none" strike="noStrike" cap="none">
                <a:solidFill>
                  <a:srgbClr val="888888"/>
                </a:solidFill>
                <a:latin typeface="Calibri"/>
                <a:ea typeface="Calibri"/>
                <a:cs typeface="Calibri"/>
                <a:sym typeface="Calibri"/>
              </a:defRPr>
            </a:lvl3pPr>
            <a:lvl4pPr marR="0" lvl="3" algn="ctr" rtl="0">
              <a:spcBef>
                <a:spcPts val="600"/>
              </a:spcBef>
              <a:spcAft>
                <a:spcPts val="0"/>
              </a:spcAft>
              <a:buClr>
                <a:schemeClr val="accent2"/>
              </a:buClr>
              <a:buSzPts val="1288"/>
              <a:buFont typeface="Noto Sans Symbols"/>
              <a:buNone/>
              <a:defRPr sz="1400" b="0" i="0" u="none" strike="noStrike" cap="none">
                <a:solidFill>
                  <a:srgbClr val="888888"/>
                </a:solidFill>
                <a:latin typeface="Calibri"/>
                <a:ea typeface="Calibri"/>
                <a:cs typeface="Calibri"/>
                <a:sym typeface="Calibri"/>
              </a:defRPr>
            </a:lvl4pPr>
            <a:lvl5pPr marR="0" lvl="4" algn="ctr" rtl="0">
              <a:spcBef>
                <a:spcPts val="600"/>
              </a:spcBef>
              <a:spcAft>
                <a:spcPts val="0"/>
              </a:spcAft>
              <a:buClr>
                <a:schemeClr val="accent2"/>
              </a:buClr>
              <a:buSzPts val="1288"/>
              <a:buFont typeface="Noto Sans Symbols"/>
              <a:buNone/>
              <a:defRPr sz="1400" b="0" i="0" u="none" strike="noStrike" cap="none">
                <a:solidFill>
                  <a:srgbClr val="888888"/>
                </a:solidFill>
                <a:latin typeface="Calibri"/>
                <a:ea typeface="Calibri"/>
                <a:cs typeface="Calibri"/>
                <a:sym typeface="Calibri"/>
              </a:defRPr>
            </a:lvl5pPr>
            <a:lvl6pPr marR="0" lvl="5"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6pPr>
            <a:lvl7pPr marR="0" lvl="6"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7pPr>
            <a:lvl8pPr marR="0" lvl="7" algn="ctr" rtl="0">
              <a:spcBef>
                <a:spcPts val="600"/>
              </a:spcBef>
              <a:spcAft>
                <a:spcPts val="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8pPr>
            <a:lvl9pPr marR="0" lvl="8" algn="ctr" rtl="0">
              <a:spcBef>
                <a:spcPts val="600"/>
              </a:spcBef>
              <a:spcAft>
                <a:spcPts val="600"/>
              </a:spcAft>
              <a:buClr>
                <a:schemeClr val="accent2"/>
              </a:buClr>
              <a:buSzPts val="1104"/>
              <a:buFont typeface="Noto Sans Symbols"/>
              <a:buNone/>
              <a:defRPr sz="1200" b="0" i="0" u="none" strike="noStrike" cap="none">
                <a:solidFill>
                  <a:srgbClr val="888888"/>
                </a:solidFill>
                <a:latin typeface="Calibri"/>
                <a:ea typeface="Calibri"/>
                <a:cs typeface="Calibri"/>
                <a:sym typeface="Calibri"/>
              </a:defRPr>
            </a:lvl9pPr>
          </a:lstStyle>
          <a:p>
            <a:endParaRPr/>
          </a:p>
        </p:txBody>
      </p:sp>
      <p:sp>
        <p:nvSpPr>
          <p:cNvPr id="35" name="Google Shape;35;p4"/>
          <p:cNvSpPr txBox="1"/>
          <p:nvPr/>
        </p:nvSpPr>
        <p:spPr>
          <a:xfrm>
            <a:off x="914290" y="2904663"/>
            <a:ext cx="150791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a:solidFill>
                  <a:srgbClr val="2F2466"/>
                </a:solidFill>
                <a:latin typeface="Calibri"/>
                <a:ea typeface="Calibri"/>
                <a:cs typeface="Calibri"/>
                <a:sym typeface="Calibri"/>
              </a:rPr>
              <a:t>Bell Task : </a:t>
            </a:r>
            <a:endParaRPr/>
          </a:p>
        </p:txBody>
      </p:sp>
      <p:sp>
        <p:nvSpPr>
          <p:cNvPr id="36" name="Google Shape;36;p4"/>
          <p:cNvSpPr/>
          <p:nvPr/>
        </p:nvSpPr>
        <p:spPr>
          <a:xfrm>
            <a:off x="311148" y="2836718"/>
            <a:ext cx="9336830" cy="3830782"/>
          </a:xfrm>
          <a:prstGeom prst="rect">
            <a:avLst/>
          </a:prstGeom>
          <a:noFill/>
          <a:ln w="57150" cap="flat" cmpd="sng">
            <a:solidFill>
              <a:srgbClr val="2F24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 name="Google Shape;37;p4"/>
          <p:cNvPicPr preferRelativeResize="0"/>
          <p:nvPr/>
        </p:nvPicPr>
        <p:blipFill rotWithShape="1">
          <a:blip r:embed="rId2">
            <a:alphaModFix/>
          </a:blip>
          <a:srcRect/>
          <a:stretch/>
        </p:blipFill>
        <p:spPr>
          <a:xfrm>
            <a:off x="10274667" y="5331442"/>
            <a:ext cx="1416421" cy="1407519"/>
          </a:xfrm>
          <a:prstGeom prst="rect">
            <a:avLst/>
          </a:prstGeom>
          <a:noFill/>
          <a:ln>
            <a:noFill/>
          </a:ln>
        </p:spPr>
      </p:pic>
      <p:sp>
        <p:nvSpPr>
          <p:cNvPr id="38" name="Google Shape;38;p4"/>
          <p:cNvSpPr txBox="1">
            <a:spLocks noGrp="1"/>
          </p:cNvSpPr>
          <p:nvPr>
            <p:ph type="body" idx="2"/>
          </p:nvPr>
        </p:nvSpPr>
        <p:spPr>
          <a:xfrm>
            <a:off x="311149" y="3434272"/>
            <a:ext cx="9336829" cy="314432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42A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39" name="Google Shape;39;p4" descr="https://previews.123rf.com/images/captainvector/captainvector1705/captainvector170500538/77372834-Ringing-bell-simple-vector-icon-with-purple-and-pink-outline-Stock-Vector.jpg"/>
          <p:cNvPicPr preferRelativeResize="0"/>
          <p:nvPr/>
        </p:nvPicPr>
        <p:blipFill rotWithShape="1">
          <a:blip r:embed="rId3">
            <a:alphaModFix/>
          </a:blip>
          <a:srcRect/>
          <a:stretch/>
        </p:blipFill>
        <p:spPr>
          <a:xfrm>
            <a:off x="434497" y="2928010"/>
            <a:ext cx="539009" cy="433077"/>
          </a:xfrm>
          <a:prstGeom prst="rect">
            <a:avLst/>
          </a:prstGeom>
          <a:noFill/>
          <a:ln>
            <a:noFill/>
          </a:ln>
        </p:spPr>
      </p:pic>
      <p:sp>
        <p:nvSpPr>
          <p:cNvPr id="40" name="Google Shape;40;p4"/>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41" name="Google Shape;41;p4"/>
          <p:cNvSpPr>
            <a:spLocks noGrp="1"/>
          </p:cNvSpPr>
          <p:nvPr>
            <p:ph type="pic" idx="4"/>
          </p:nvPr>
        </p:nvSpPr>
        <p:spPr>
          <a:xfrm>
            <a:off x="9914437" y="1605756"/>
            <a:ext cx="2111483" cy="3646488"/>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Aspire and Challenge">
  <p:cSld name="Aspire and Challenge">
    <p:spTree>
      <p:nvGrpSpPr>
        <p:cNvPr id="1" name="Shape 42"/>
        <p:cNvGrpSpPr/>
        <p:nvPr/>
      </p:nvGrpSpPr>
      <p:grpSpPr>
        <a:xfrm>
          <a:off x="0" y="0"/>
          <a:ext cx="0" cy="0"/>
          <a:chOff x="0" y="0"/>
          <a:chExt cx="0" cy="0"/>
        </a:xfrm>
      </p:grpSpPr>
      <p:sp>
        <p:nvSpPr>
          <p:cNvPr id="43" name="Google Shape;43;p5"/>
          <p:cNvSpPr/>
          <p:nvPr/>
        </p:nvSpPr>
        <p:spPr>
          <a:xfrm>
            <a:off x="11645900" y="1053118"/>
            <a:ext cx="520700" cy="522867"/>
          </a:xfrm>
          <a:prstGeom prst="rect">
            <a:avLst/>
          </a:prstGeom>
          <a:solidFill>
            <a:schemeClr val="lt1"/>
          </a:solidFill>
          <a:ln w="400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44" name="Google Shape;44;p5"/>
          <p:cNvPicPr preferRelativeResize="0"/>
          <p:nvPr/>
        </p:nvPicPr>
        <p:blipFill rotWithShape="1">
          <a:blip r:embed="rId2">
            <a:alphaModFix/>
          </a:blip>
          <a:srcRect/>
          <a:stretch/>
        </p:blipFill>
        <p:spPr>
          <a:xfrm>
            <a:off x="581026" y="5152318"/>
            <a:ext cx="1148932" cy="1158588"/>
          </a:xfrm>
          <a:prstGeom prst="rect">
            <a:avLst/>
          </a:prstGeom>
          <a:noFill/>
          <a:ln>
            <a:noFill/>
          </a:ln>
        </p:spPr>
      </p:pic>
      <p:sp>
        <p:nvSpPr>
          <p:cNvPr id="45" name="Google Shape;45;p5"/>
          <p:cNvSpPr txBox="1"/>
          <p:nvPr/>
        </p:nvSpPr>
        <p:spPr>
          <a:xfrm>
            <a:off x="2382419" y="1158719"/>
            <a:ext cx="9489554" cy="1727356"/>
          </a:xfrm>
          <a:prstGeom prst="rect">
            <a:avLst/>
          </a:prstGeom>
          <a:solidFill>
            <a:srgbClr val="F2F2F2"/>
          </a:solidFill>
          <a:ln w="38100" cap="flat" cmpd="sng">
            <a:solidFill>
              <a:srgbClr val="2F246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800"/>
              <a:buFont typeface="Arial"/>
              <a:buNone/>
            </a:pPr>
            <a:r>
              <a:rPr lang="en-GB" sz="2800" b="1">
                <a:solidFill>
                  <a:srgbClr val="7F7F7F"/>
                </a:solidFill>
                <a:latin typeface="Calibri"/>
                <a:ea typeface="Calibri"/>
                <a:cs typeface="Calibri"/>
                <a:sym typeface="Calibri"/>
              </a:rPr>
              <a:t>Aspire: </a:t>
            </a:r>
            <a:r>
              <a:rPr lang="en-GB" sz="2400">
                <a:solidFill>
                  <a:srgbClr val="7030A0"/>
                </a:solidFill>
                <a:latin typeface="Calibri"/>
                <a:ea typeface="Calibri"/>
                <a:cs typeface="Calibri"/>
                <a:sym typeface="Calibri"/>
              </a:rPr>
              <a:t> </a:t>
            </a:r>
            <a:endParaRPr/>
          </a:p>
        </p:txBody>
      </p:sp>
      <p:pic>
        <p:nvPicPr>
          <p:cNvPr id="46" name="Google Shape;46;p5" descr="https://cdn.vectorstock.com/i/thumb-large/70/41/a-man-on-the-mountain-top-icon-on-white-vector-15517041.jpg"/>
          <p:cNvPicPr preferRelativeResize="0"/>
          <p:nvPr/>
        </p:nvPicPr>
        <p:blipFill rotWithShape="1">
          <a:blip r:embed="rId3">
            <a:alphaModFix/>
          </a:blip>
          <a:srcRect/>
          <a:stretch/>
        </p:blipFill>
        <p:spPr>
          <a:xfrm>
            <a:off x="219010" y="1232090"/>
            <a:ext cx="1868782" cy="1580613"/>
          </a:xfrm>
          <a:prstGeom prst="rect">
            <a:avLst/>
          </a:prstGeom>
          <a:noFill/>
          <a:ln>
            <a:noFill/>
          </a:ln>
        </p:spPr>
      </p:pic>
      <p:pic>
        <p:nvPicPr>
          <p:cNvPr id="47" name="Google Shape;47;p5"/>
          <p:cNvPicPr preferRelativeResize="0"/>
          <p:nvPr/>
        </p:nvPicPr>
        <p:blipFill rotWithShape="1">
          <a:blip r:embed="rId4">
            <a:alphaModFix/>
          </a:blip>
          <a:srcRect/>
          <a:stretch/>
        </p:blipFill>
        <p:spPr>
          <a:xfrm>
            <a:off x="95721" y="3265599"/>
            <a:ext cx="2119542" cy="1214952"/>
          </a:xfrm>
          <a:prstGeom prst="rect">
            <a:avLst/>
          </a:prstGeom>
          <a:noFill/>
          <a:ln>
            <a:noFill/>
          </a:ln>
        </p:spPr>
      </p:pic>
      <p:sp>
        <p:nvSpPr>
          <p:cNvPr id="48" name="Google Shape;48;p5"/>
          <p:cNvSpPr txBox="1"/>
          <p:nvPr/>
        </p:nvSpPr>
        <p:spPr>
          <a:xfrm>
            <a:off x="2382419" y="3001537"/>
            <a:ext cx="9489554" cy="1743076"/>
          </a:xfrm>
          <a:prstGeom prst="rect">
            <a:avLst/>
          </a:prstGeom>
          <a:solidFill>
            <a:srgbClr val="F2F2F2"/>
          </a:solidFill>
          <a:ln w="38100" cap="flat" cmpd="sng">
            <a:solidFill>
              <a:srgbClr val="9F296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800"/>
              <a:buFont typeface="Arial"/>
              <a:buNone/>
            </a:pPr>
            <a:r>
              <a:rPr lang="en-GB" sz="2800" b="1">
                <a:solidFill>
                  <a:srgbClr val="7F7F7F"/>
                </a:solidFill>
                <a:latin typeface="Calibri"/>
                <a:ea typeface="Calibri"/>
                <a:cs typeface="Calibri"/>
                <a:sym typeface="Calibri"/>
              </a:rPr>
              <a:t>Challenge: </a:t>
            </a:r>
            <a:endParaRPr sz="2400" b="1">
              <a:solidFill>
                <a:srgbClr val="7030A0"/>
              </a:solidFill>
              <a:latin typeface="Calibri"/>
              <a:ea typeface="Calibri"/>
              <a:cs typeface="Calibri"/>
              <a:sym typeface="Calibri"/>
            </a:endParaRPr>
          </a:p>
          <a:p>
            <a:pPr marL="0" marR="0" lvl="0" indent="0" algn="l" rtl="0">
              <a:lnSpc>
                <a:spcPct val="90000"/>
              </a:lnSpc>
              <a:spcBef>
                <a:spcPts val="1000"/>
              </a:spcBef>
              <a:spcAft>
                <a:spcPts val="0"/>
              </a:spcAft>
              <a:buClr>
                <a:srgbClr val="7030A0"/>
              </a:buClr>
              <a:buSzPts val="2400"/>
              <a:buFont typeface="Arial"/>
              <a:buNone/>
            </a:pPr>
            <a:r>
              <a:rPr lang="en-GB" sz="2400">
                <a:solidFill>
                  <a:srgbClr val="7030A0"/>
                </a:solidFill>
                <a:latin typeface="Calibri"/>
                <a:ea typeface="Calibri"/>
                <a:cs typeface="Calibri"/>
                <a:sym typeface="Calibri"/>
              </a:rPr>
              <a:t> </a:t>
            </a:r>
            <a:endParaRPr/>
          </a:p>
        </p:txBody>
      </p:sp>
      <p:sp>
        <p:nvSpPr>
          <p:cNvPr id="49" name="Google Shape;49;p5"/>
          <p:cNvSpPr txBox="1"/>
          <p:nvPr/>
        </p:nvSpPr>
        <p:spPr>
          <a:xfrm>
            <a:off x="2382190" y="4860075"/>
            <a:ext cx="4631674" cy="1743077"/>
          </a:xfrm>
          <a:prstGeom prst="rect">
            <a:avLst/>
          </a:prstGeom>
          <a:solidFill>
            <a:srgbClr val="F2F2F2"/>
          </a:solidFill>
          <a:ln w="38100" cap="flat" cmpd="sng">
            <a:solidFill>
              <a:srgbClr val="7F7F7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000"/>
              <a:buFont typeface="Arial"/>
              <a:buNone/>
            </a:pPr>
            <a:r>
              <a:rPr lang="en-GB" sz="2000" b="1">
                <a:solidFill>
                  <a:srgbClr val="7F7F7F"/>
                </a:solidFill>
                <a:latin typeface="Calibri"/>
                <a:ea typeface="Calibri"/>
                <a:cs typeface="Calibri"/>
                <a:sym typeface="Calibri"/>
              </a:rPr>
              <a:t>Subject Key Terms: </a:t>
            </a:r>
            <a:endParaRPr sz="1800" b="1">
              <a:solidFill>
                <a:srgbClr val="7030A0"/>
              </a:solidFill>
              <a:latin typeface="Calibri"/>
              <a:ea typeface="Calibri"/>
              <a:cs typeface="Calibri"/>
              <a:sym typeface="Calibri"/>
            </a:endParaRPr>
          </a:p>
          <a:p>
            <a:pPr marL="0" marR="0" lvl="0" indent="0" algn="l" rtl="0">
              <a:lnSpc>
                <a:spcPct val="90000"/>
              </a:lnSpc>
              <a:spcBef>
                <a:spcPts val="1000"/>
              </a:spcBef>
              <a:spcAft>
                <a:spcPts val="0"/>
              </a:spcAft>
              <a:buClr>
                <a:srgbClr val="7030A0"/>
              </a:buClr>
              <a:buSzPts val="2400"/>
              <a:buFont typeface="Arial"/>
              <a:buNone/>
            </a:pPr>
            <a:r>
              <a:rPr lang="en-GB" sz="2400">
                <a:solidFill>
                  <a:srgbClr val="7030A0"/>
                </a:solidFill>
                <a:latin typeface="Calibri"/>
                <a:ea typeface="Calibri"/>
                <a:cs typeface="Calibri"/>
                <a:sym typeface="Calibri"/>
              </a:rPr>
              <a:t> </a:t>
            </a:r>
            <a:endParaRPr/>
          </a:p>
        </p:txBody>
      </p:sp>
      <p:sp>
        <p:nvSpPr>
          <p:cNvPr id="50" name="Google Shape;50;p5"/>
          <p:cNvSpPr txBox="1">
            <a:spLocks noGrp="1"/>
          </p:cNvSpPr>
          <p:nvPr>
            <p:ph type="body" idx="1"/>
          </p:nvPr>
        </p:nvSpPr>
        <p:spPr>
          <a:xfrm>
            <a:off x="2382191" y="5307715"/>
            <a:ext cx="4631674" cy="1308326"/>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1" name="Google Shape;51;p5"/>
          <p:cNvSpPr txBox="1">
            <a:spLocks noGrp="1"/>
          </p:cNvSpPr>
          <p:nvPr>
            <p:ph type="body" idx="2"/>
          </p:nvPr>
        </p:nvSpPr>
        <p:spPr>
          <a:xfrm>
            <a:off x="2382838" y="3456681"/>
            <a:ext cx="9488487" cy="128793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2" name="Google Shape;52;p5"/>
          <p:cNvSpPr txBox="1">
            <a:spLocks noGrp="1"/>
          </p:cNvSpPr>
          <p:nvPr>
            <p:ph type="body" idx="3"/>
          </p:nvPr>
        </p:nvSpPr>
        <p:spPr>
          <a:xfrm>
            <a:off x="2382838" y="1575985"/>
            <a:ext cx="9488487" cy="131008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3" name="Google Shape;53;p5"/>
          <p:cNvSpPr txBox="1"/>
          <p:nvPr/>
        </p:nvSpPr>
        <p:spPr>
          <a:xfrm>
            <a:off x="7239001" y="4860074"/>
            <a:ext cx="4631674" cy="1743077"/>
          </a:xfrm>
          <a:prstGeom prst="rect">
            <a:avLst/>
          </a:prstGeom>
          <a:solidFill>
            <a:srgbClr val="F2F2F2"/>
          </a:solidFill>
          <a:ln w="38100" cap="flat" cmpd="sng">
            <a:solidFill>
              <a:srgbClr val="7F7F7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F7F7F"/>
              </a:buClr>
              <a:buSzPts val="2000"/>
              <a:buFont typeface="Arial"/>
              <a:buNone/>
            </a:pPr>
            <a:r>
              <a:rPr lang="en-GB" sz="2000" b="1">
                <a:solidFill>
                  <a:srgbClr val="7F7F7F"/>
                </a:solidFill>
                <a:latin typeface="Calibri"/>
                <a:ea typeface="Calibri"/>
                <a:cs typeface="Calibri"/>
                <a:sym typeface="Calibri"/>
              </a:rPr>
              <a:t>‘Dirty 30’ word:</a:t>
            </a:r>
            <a:endParaRPr sz="2000" b="1">
              <a:solidFill>
                <a:srgbClr val="7F7F7F"/>
              </a:solidFill>
              <a:latin typeface="Calibri"/>
              <a:ea typeface="Calibri"/>
              <a:cs typeface="Calibri"/>
              <a:sym typeface="Calibri"/>
            </a:endParaRPr>
          </a:p>
        </p:txBody>
      </p:sp>
      <p:sp>
        <p:nvSpPr>
          <p:cNvPr id="54" name="Google Shape;54;p5"/>
          <p:cNvSpPr txBox="1">
            <a:spLocks noGrp="1"/>
          </p:cNvSpPr>
          <p:nvPr>
            <p:ph type="body" idx="4"/>
          </p:nvPr>
        </p:nvSpPr>
        <p:spPr>
          <a:xfrm>
            <a:off x="7239001" y="5294825"/>
            <a:ext cx="4631674" cy="1308326"/>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tarter">
  <p:cSld name="Starter">
    <p:spTree>
      <p:nvGrpSpPr>
        <p:cNvPr id="1" name="Shape 55"/>
        <p:cNvGrpSpPr/>
        <p:nvPr/>
      </p:nvGrpSpPr>
      <p:grpSpPr>
        <a:xfrm>
          <a:off x="0" y="0"/>
          <a:ext cx="0" cy="0"/>
          <a:chOff x="0" y="0"/>
          <a:chExt cx="0" cy="0"/>
        </a:xfrm>
      </p:grpSpPr>
      <p:pic>
        <p:nvPicPr>
          <p:cNvPr id="56" name="Google Shape;56;p6"/>
          <p:cNvPicPr preferRelativeResize="0"/>
          <p:nvPr/>
        </p:nvPicPr>
        <p:blipFill rotWithShape="1">
          <a:blip r:embed="rId2">
            <a:alphaModFix/>
          </a:blip>
          <a:srcRect/>
          <a:stretch/>
        </p:blipFill>
        <p:spPr>
          <a:xfrm>
            <a:off x="151220" y="852489"/>
            <a:ext cx="771719" cy="579567"/>
          </a:xfrm>
          <a:prstGeom prst="rect">
            <a:avLst/>
          </a:prstGeom>
          <a:noFill/>
          <a:ln>
            <a:noFill/>
          </a:ln>
        </p:spPr>
      </p:pic>
      <p:sp>
        <p:nvSpPr>
          <p:cNvPr id="57" name="Google Shape;57;p6"/>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8" name="Google Shape;58;p6"/>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59" name="Google Shape;59;p6"/>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Collabrative Task">
  <p:cSld name="Collabrative Task">
    <p:spTree>
      <p:nvGrpSpPr>
        <p:cNvPr id="1" name="Shape 60"/>
        <p:cNvGrpSpPr/>
        <p:nvPr/>
      </p:nvGrpSpPr>
      <p:grpSpPr>
        <a:xfrm>
          <a:off x="0" y="0"/>
          <a:ext cx="0" cy="0"/>
          <a:chOff x="0" y="0"/>
          <a:chExt cx="0" cy="0"/>
        </a:xfrm>
      </p:grpSpPr>
      <p:sp>
        <p:nvSpPr>
          <p:cNvPr id="61" name="Google Shape;61;p7"/>
          <p:cNvSpPr/>
          <p:nvPr/>
        </p:nvSpPr>
        <p:spPr>
          <a:xfrm>
            <a:off x="8597900" y="1729978"/>
            <a:ext cx="3405734" cy="494479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7"/>
          <p:cNvSpPr txBox="1"/>
          <p:nvPr/>
        </p:nvSpPr>
        <p:spPr>
          <a:xfrm>
            <a:off x="9741992" y="3786877"/>
            <a:ext cx="1117549"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i="1">
                <a:solidFill>
                  <a:srgbClr val="BFBFBF"/>
                </a:solidFill>
                <a:latin typeface="Calibri"/>
                <a:ea typeface="Calibri"/>
                <a:cs typeface="Calibri"/>
                <a:sym typeface="Calibri"/>
              </a:rPr>
              <a:t>Insert selected </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Collaborative</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Structure </a:t>
            </a:r>
            <a:endParaRPr/>
          </a:p>
          <a:p>
            <a:pPr marL="0" marR="0" lvl="0" indent="0" algn="ctr" rtl="0">
              <a:spcBef>
                <a:spcPts val="0"/>
              </a:spcBef>
              <a:spcAft>
                <a:spcPts val="0"/>
              </a:spcAft>
              <a:buNone/>
            </a:pPr>
            <a:r>
              <a:rPr lang="en-GB" sz="1200" i="1">
                <a:solidFill>
                  <a:srgbClr val="BFBFBF"/>
                </a:solidFill>
                <a:latin typeface="Calibri"/>
                <a:ea typeface="Calibri"/>
                <a:cs typeface="Calibri"/>
                <a:sym typeface="Calibri"/>
              </a:rPr>
              <a:t>here</a:t>
            </a:r>
            <a:endParaRPr/>
          </a:p>
        </p:txBody>
      </p:sp>
      <p:sp>
        <p:nvSpPr>
          <p:cNvPr id="63" name="Google Shape;63;p7"/>
          <p:cNvSpPr txBox="1">
            <a:spLocks noGrp="1"/>
          </p:cNvSpPr>
          <p:nvPr>
            <p:ph type="body" idx="1"/>
          </p:nvPr>
        </p:nvSpPr>
        <p:spPr>
          <a:xfrm>
            <a:off x="203200" y="1445576"/>
            <a:ext cx="8191500" cy="53085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64" name="Google Shape;64;p7"/>
          <p:cNvSpPr txBox="1">
            <a:spLocks noGrp="1"/>
          </p:cNvSpPr>
          <p:nvPr>
            <p:ph type="body" idx="2"/>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65" name="Google Shape;65;p7" descr="https://conceptdraw.com/a1706c3/p24/preview/640/pict--team-work-business-people---vector-stencils-library.png--diagram-flowchart-example.png"/>
          <p:cNvPicPr preferRelativeResize="0"/>
          <p:nvPr/>
        </p:nvPicPr>
        <p:blipFill rotWithShape="1">
          <a:blip r:embed="rId2">
            <a:alphaModFix/>
          </a:blip>
          <a:srcRect/>
          <a:stretch/>
        </p:blipFill>
        <p:spPr>
          <a:xfrm>
            <a:off x="217713" y="823320"/>
            <a:ext cx="670845" cy="595227"/>
          </a:xfrm>
          <a:prstGeom prst="rect">
            <a:avLst/>
          </a:prstGeom>
          <a:noFill/>
          <a:ln>
            <a:noFill/>
          </a:ln>
        </p:spPr>
      </p:pic>
      <p:sp>
        <p:nvSpPr>
          <p:cNvPr id="66" name="Google Shape;66;p7"/>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pic>
        <p:nvPicPr>
          <p:cNvPr id="67" name="Google Shape;67;p7"/>
          <p:cNvPicPr preferRelativeResize="0"/>
          <p:nvPr/>
        </p:nvPicPr>
        <p:blipFill rotWithShape="1">
          <a:blip r:embed="rId3">
            <a:alphaModFix/>
          </a:blip>
          <a:srcRect/>
          <a:stretch/>
        </p:blipFill>
        <p:spPr>
          <a:xfrm>
            <a:off x="-16989287" y="-5844414"/>
            <a:ext cx="3685843" cy="5212326"/>
          </a:xfrm>
          <a:prstGeom prst="rect">
            <a:avLst/>
          </a:prstGeom>
          <a:noFill/>
          <a:ln>
            <a:noFill/>
          </a:ln>
        </p:spPr>
      </p:pic>
      <p:pic>
        <p:nvPicPr>
          <p:cNvPr id="68" name="Google Shape;68;p7"/>
          <p:cNvPicPr preferRelativeResize="0"/>
          <p:nvPr/>
        </p:nvPicPr>
        <p:blipFill rotWithShape="1">
          <a:blip r:embed="rId4">
            <a:alphaModFix/>
          </a:blip>
          <a:srcRect/>
          <a:stretch/>
        </p:blipFill>
        <p:spPr>
          <a:xfrm>
            <a:off x="-13024738" y="-5844414"/>
            <a:ext cx="3685843" cy="5212326"/>
          </a:xfrm>
          <a:prstGeom prst="rect">
            <a:avLst/>
          </a:prstGeom>
          <a:noFill/>
          <a:ln>
            <a:noFill/>
          </a:ln>
        </p:spPr>
      </p:pic>
      <p:pic>
        <p:nvPicPr>
          <p:cNvPr id="69" name="Google Shape;69;p7"/>
          <p:cNvPicPr preferRelativeResize="0"/>
          <p:nvPr/>
        </p:nvPicPr>
        <p:blipFill rotWithShape="1">
          <a:blip r:embed="rId5">
            <a:alphaModFix/>
          </a:blip>
          <a:srcRect/>
          <a:stretch/>
        </p:blipFill>
        <p:spPr>
          <a:xfrm>
            <a:off x="-9060189" y="-5844414"/>
            <a:ext cx="3685843" cy="5212326"/>
          </a:xfrm>
          <a:prstGeom prst="rect">
            <a:avLst/>
          </a:prstGeom>
          <a:noFill/>
          <a:ln>
            <a:noFill/>
          </a:ln>
        </p:spPr>
      </p:pic>
      <p:pic>
        <p:nvPicPr>
          <p:cNvPr id="70" name="Google Shape;70;p7"/>
          <p:cNvPicPr preferRelativeResize="0"/>
          <p:nvPr/>
        </p:nvPicPr>
        <p:blipFill rotWithShape="1">
          <a:blip r:embed="rId6">
            <a:alphaModFix/>
          </a:blip>
          <a:srcRect/>
          <a:stretch/>
        </p:blipFill>
        <p:spPr>
          <a:xfrm>
            <a:off x="-5095640" y="-5844414"/>
            <a:ext cx="3685843" cy="5212326"/>
          </a:xfrm>
          <a:prstGeom prst="rect">
            <a:avLst/>
          </a:prstGeom>
          <a:noFill/>
          <a:ln>
            <a:noFill/>
          </a:ln>
        </p:spPr>
      </p:pic>
      <p:pic>
        <p:nvPicPr>
          <p:cNvPr id="71" name="Google Shape;71;p7"/>
          <p:cNvPicPr preferRelativeResize="0"/>
          <p:nvPr/>
        </p:nvPicPr>
        <p:blipFill rotWithShape="1">
          <a:blip r:embed="rId7">
            <a:alphaModFix/>
          </a:blip>
          <a:srcRect/>
          <a:stretch/>
        </p:blipFill>
        <p:spPr>
          <a:xfrm>
            <a:off x="-1131091" y="-5844414"/>
            <a:ext cx="3685843" cy="5212326"/>
          </a:xfrm>
          <a:prstGeom prst="rect">
            <a:avLst/>
          </a:prstGeom>
          <a:noFill/>
          <a:ln>
            <a:noFill/>
          </a:ln>
        </p:spPr>
      </p:pic>
      <p:pic>
        <p:nvPicPr>
          <p:cNvPr id="72" name="Google Shape;72;p7"/>
          <p:cNvPicPr preferRelativeResize="0"/>
          <p:nvPr/>
        </p:nvPicPr>
        <p:blipFill rotWithShape="1">
          <a:blip r:embed="rId8">
            <a:alphaModFix/>
          </a:blip>
          <a:srcRect/>
          <a:stretch/>
        </p:blipFill>
        <p:spPr>
          <a:xfrm>
            <a:off x="2833458" y="-5844414"/>
            <a:ext cx="3685843" cy="5212326"/>
          </a:xfrm>
          <a:prstGeom prst="rect">
            <a:avLst/>
          </a:prstGeom>
          <a:noFill/>
          <a:ln>
            <a:noFill/>
          </a:ln>
        </p:spPr>
      </p:pic>
      <p:pic>
        <p:nvPicPr>
          <p:cNvPr id="73" name="Google Shape;73;p7"/>
          <p:cNvPicPr preferRelativeResize="0"/>
          <p:nvPr/>
        </p:nvPicPr>
        <p:blipFill rotWithShape="1">
          <a:blip r:embed="rId9">
            <a:alphaModFix/>
          </a:blip>
          <a:srcRect/>
          <a:stretch/>
        </p:blipFill>
        <p:spPr>
          <a:xfrm>
            <a:off x="6798007" y="-5844414"/>
            <a:ext cx="3685843" cy="5212326"/>
          </a:xfrm>
          <a:prstGeom prst="rect">
            <a:avLst/>
          </a:prstGeom>
          <a:noFill/>
          <a:ln>
            <a:noFill/>
          </a:ln>
        </p:spPr>
      </p:pic>
      <p:pic>
        <p:nvPicPr>
          <p:cNvPr id="74" name="Google Shape;74;p7"/>
          <p:cNvPicPr preferRelativeResize="0"/>
          <p:nvPr/>
        </p:nvPicPr>
        <p:blipFill rotWithShape="1">
          <a:blip r:embed="rId10">
            <a:alphaModFix/>
          </a:blip>
          <a:srcRect/>
          <a:stretch/>
        </p:blipFill>
        <p:spPr>
          <a:xfrm>
            <a:off x="10762556" y="-5844414"/>
            <a:ext cx="3685843" cy="5212326"/>
          </a:xfrm>
          <a:prstGeom prst="rect">
            <a:avLst/>
          </a:prstGeom>
          <a:noFill/>
          <a:ln>
            <a:noFill/>
          </a:ln>
        </p:spPr>
      </p:pic>
      <p:pic>
        <p:nvPicPr>
          <p:cNvPr id="75" name="Google Shape;75;p7"/>
          <p:cNvPicPr preferRelativeResize="0"/>
          <p:nvPr/>
        </p:nvPicPr>
        <p:blipFill rotWithShape="1">
          <a:blip r:embed="rId11">
            <a:alphaModFix/>
          </a:blip>
          <a:srcRect/>
          <a:stretch/>
        </p:blipFill>
        <p:spPr>
          <a:xfrm>
            <a:off x="14727105" y="-5844414"/>
            <a:ext cx="3685843" cy="5212326"/>
          </a:xfrm>
          <a:prstGeom prst="rect">
            <a:avLst/>
          </a:prstGeom>
          <a:noFill/>
          <a:ln>
            <a:noFill/>
          </a:ln>
        </p:spPr>
      </p:pic>
      <p:pic>
        <p:nvPicPr>
          <p:cNvPr id="76" name="Google Shape;76;p7"/>
          <p:cNvPicPr preferRelativeResize="0"/>
          <p:nvPr/>
        </p:nvPicPr>
        <p:blipFill rotWithShape="1">
          <a:blip r:embed="rId12">
            <a:alphaModFix/>
          </a:blip>
          <a:srcRect/>
          <a:stretch/>
        </p:blipFill>
        <p:spPr>
          <a:xfrm>
            <a:off x="18691654" y="-5823651"/>
            <a:ext cx="3685843" cy="5212326"/>
          </a:xfrm>
          <a:prstGeom prst="rect">
            <a:avLst/>
          </a:prstGeom>
          <a:noFill/>
          <a:ln>
            <a:noFill/>
          </a:ln>
        </p:spPr>
      </p:pic>
      <p:pic>
        <p:nvPicPr>
          <p:cNvPr id="77" name="Google Shape;77;p7"/>
          <p:cNvPicPr preferRelativeResize="0"/>
          <p:nvPr/>
        </p:nvPicPr>
        <p:blipFill rotWithShape="1">
          <a:blip r:embed="rId13">
            <a:alphaModFix/>
          </a:blip>
          <a:srcRect/>
          <a:stretch/>
        </p:blipFill>
        <p:spPr>
          <a:xfrm>
            <a:off x="22656203" y="-5844414"/>
            <a:ext cx="3685843" cy="5212326"/>
          </a:xfrm>
          <a:prstGeom prst="rect">
            <a:avLst/>
          </a:prstGeom>
          <a:noFill/>
          <a:ln>
            <a:noFill/>
          </a:ln>
        </p:spPr>
      </p:pic>
      <p:pic>
        <p:nvPicPr>
          <p:cNvPr id="78" name="Google Shape;78;p7"/>
          <p:cNvPicPr preferRelativeResize="0"/>
          <p:nvPr/>
        </p:nvPicPr>
        <p:blipFill rotWithShape="1">
          <a:blip r:embed="rId14">
            <a:alphaModFix/>
          </a:blip>
          <a:srcRect/>
          <a:stretch/>
        </p:blipFill>
        <p:spPr>
          <a:xfrm>
            <a:off x="26620752" y="-5844414"/>
            <a:ext cx="3685843" cy="5212326"/>
          </a:xfrm>
          <a:prstGeom prst="rect">
            <a:avLst/>
          </a:prstGeom>
          <a:noFill/>
          <a:ln>
            <a:noFill/>
          </a:ln>
        </p:spPr>
      </p:pic>
      <p:pic>
        <p:nvPicPr>
          <p:cNvPr id="79" name="Google Shape;79;p7"/>
          <p:cNvPicPr preferRelativeResize="0"/>
          <p:nvPr/>
        </p:nvPicPr>
        <p:blipFill rotWithShape="1">
          <a:blip r:embed="rId15">
            <a:alphaModFix/>
          </a:blip>
          <a:srcRect/>
          <a:stretch/>
        </p:blipFill>
        <p:spPr>
          <a:xfrm>
            <a:off x="-12460877" y="1074112"/>
            <a:ext cx="3685843" cy="5212326"/>
          </a:xfrm>
          <a:prstGeom prst="rect">
            <a:avLst/>
          </a:prstGeom>
          <a:noFill/>
          <a:ln>
            <a:noFill/>
          </a:ln>
        </p:spPr>
      </p:pic>
      <p:pic>
        <p:nvPicPr>
          <p:cNvPr id="80" name="Google Shape;80;p7"/>
          <p:cNvPicPr preferRelativeResize="0"/>
          <p:nvPr/>
        </p:nvPicPr>
        <p:blipFill rotWithShape="1">
          <a:blip r:embed="rId16">
            <a:alphaModFix/>
          </a:blip>
          <a:srcRect/>
          <a:stretch/>
        </p:blipFill>
        <p:spPr>
          <a:xfrm>
            <a:off x="-8496328" y="1074112"/>
            <a:ext cx="3685843" cy="5212326"/>
          </a:xfrm>
          <a:prstGeom prst="rect">
            <a:avLst/>
          </a:prstGeom>
          <a:noFill/>
          <a:ln>
            <a:noFill/>
          </a:ln>
        </p:spPr>
      </p:pic>
      <p:pic>
        <p:nvPicPr>
          <p:cNvPr id="81" name="Google Shape;81;p7"/>
          <p:cNvPicPr preferRelativeResize="0"/>
          <p:nvPr/>
        </p:nvPicPr>
        <p:blipFill rotWithShape="1">
          <a:blip r:embed="rId17">
            <a:alphaModFix/>
          </a:blip>
          <a:srcRect/>
          <a:stretch/>
        </p:blipFill>
        <p:spPr>
          <a:xfrm>
            <a:off x="-4564257" y="1074112"/>
            <a:ext cx="3685843" cy="5212326"/>
          </a:xfrm>
          <a:prstGeom prst="rect">
            <a:avLst/>
          </a:prstGeom>
          <a:noFill/>
          <a:ln>
            <a:noFill/>
          </a:ln>
        </p:spPr>
      </p:pic>
      <p:pic>
        <p:nvPicPr>
          <p:cNvPr id="82" name="Google Shape;82;p7"/>
          <p:cNvPicPr preferRelativeResize="0"/>
          <p:nvPr/>
        </p:nvPicPr>
        <p:blipFill rotWithShape="1">
          <a:blip r:embed="rId18">
            <a:alphaModFix/>
          </a:blip>
          <a:srcRect/>
          <a:stretch/>
        </p:blipFill>
        <p:spPr>
          <a:xfrm>
            <a:off x="17107497" y="1068760"/>
            <a:ext cx="3685843" cy="5212326"/>
          </a:xfrm>
          <a:prstGeom prst="rect">
            <a:avLst/>
          </a:prstGeom>
          <a:noFill/>
          <a:ln>
            <a:noFill/>
          </a:ln>
        </p:spPr>
      </p:pic>
      <p:pic>
        <p:nvPicPr>
          <p:cNvPr id="83" name="Google Shape;83;p7"/>
          <p:cNvPicPr preferRelativeResize="0"/>
          <p:nvPr/>
        </p:nvPicPr>
        <p:blipFill rotWithShape="1">
          <a:blip r:embed="rId19">
            <a:alphaModFix/>
          </a:blip>
          <a:srcRect/>
          <a:stretch/>
        </p:blipFill>
        <p:spPr>
          <a:xfrm>
            <a:off x="21067268" y="1059942"/>
            <a:ext cx="3685843" cy="5212326"/>
          </a:xfrm>
          <a:prstGeom prst="rect">
            <a:avLst/>
          </a:prstGeom>
          <a:noFill/>
          <a:ln>
            <a:noFill/>
          </a:ln>
        </p:spPr>
      </p:pic>
      <p:pic>
        <p:nvPicPr>
          <p:cNvPr id="84" name="Google Shape;84;p7"/>
          <p:cNvPicPr preferRelativeResize="0"/>
          <p:nvPr/>
        </p:nvPicPr>
        <p:blipFill rotWithShape="1">
          <a:blip r:embed="rId20">
            <a:alphaModFix/>
          </a:blip>
          <a:srcRect/>
          <a:stretch/>
        </p:blipFill>
        <p:spPr>
          <a:xfrm>
            <a:off x="-16989287" y="7484687"/>
            <a:ext cx="3685843" cy="5212326"/>
          </a:xfrm>
          <a:prstGeom prst="rect">
            <a:avLst/>
          </a:prstGeom>
          <a:noFill/>
          <a:ln>
            <a:noFill/>
          </a:ln>
        </p:spPr>
      </p:pic>
      <p:pic>
        <p:nvPicPr>
          <p:cNvPr id="85" name="Google Shape;85;p7"/>
          <p:cNvPicPr preferRelativeResize="0"/>
          <p:nvPr/>
        </p:nvPicPr>
        <p:blipFill rotWithShape="1">
          <a:blip r:embed="rId21">
            <a:alphaModFix/>
          </a:blip>
          <a:srcRect/>
          <a:stretch/>
        </p:blipFill>
        <p:spPr>
          <a:xfrm>
            <a:off x="-13024739" y="7484687"/>
            <a:ext cx="3685843" cy="5212326"/>
          </a:xfrm>
          <a:prstGeom prst="rect">
            <a:avLst/>
          </a:prstGeom>
          <a:noFill/>
          <a:ln>
            <a:noFill/>
          </a:ln>
        </p:spPr>
      </p:pic>
      <p:pic>
        <p:nvPicPr>
          <p:cNvPr id="86" name="Google Shape;86;p7"/>
          <p:cNvPicPr preferRelativeResize="0"/>
          <p:nvPr/>
        </p:nvPicPr>
        <p:blipFill rotWithShape="1">
          <a:blip r:embed="rId22">
            <a:alphaModFix/>
          </a:blip>
          <a:srcRect/>
          <a:stretch/>
        </p:blipFill>
        <p:spPr>
          <a:xfrm>
            <a:off x="-9060187" y="7484687"/>
            <a:ext cx="3685843" cy="5212326"/>
          </a:xfrm>
          <a:prstGeom prst="rect">
            <a:avLst/>
          </a:prstGeom>
          <a:noFill/>
          <a:ln>
            <a:noFill/>
          </a:ln>
        </p:spPr>
      </p:pic>
      <p:pic>
        <p:nvPicPr>
          <p:cNvPr id="87" name="Google Shape;87;p7"/>
          <p:cNvPicPr preferRelativeResize="0"/>
          <p:nvPr/>
        </p:nvPicPr>
        <p:blipFill rotWithShape="1">
          <a:blip r:embed="rId23">
            <a:alphaModFix/>
          </a:blip>
          <a:srcRect/>
          <a:stretch/>
        </p:blipFill>
        <p:spPr>
          <a:xfrm>
            <a:off x="-5095638" y="7484687"/>
            <a:ext cx="3685843" cy="5212326"/>
          </a:xfrm>
          <a:prstGeom prst="rect">
            <a:avLst/>
          </a:prstGeom>
          <a:noFill/>
          <a:ln>
            <a:noFill/>
          </a:ln>
        </p:spPr>
      </p:pic>
      <p:pic>
        <p:nvPicPr>
          <p:cNvPr id="88" name="Google Shape;88;p7"/>
          <p:cNvPicPr preferRelativeResize="0"/>
          <p:nvPr/>
        </p:nvPicPr>
        <p:blipFill rotWithShape="1">
          <a:blip r:embed="rId24">
            <a:alphaModFix/>
          </a:blip>
          <a:srcRect/>
          <a:stretch/>
        </p:blipFill>
        <p:spPr>
          <a:xfrm>
            <a:off x="-1131089" y="7497636"/>
            <a:ext cx="3685843" cy="5212326"/>
          </a:xfrm>
          <a:prstGeom prst="rect">
            <a:avLst/>
          </a:prstGeom>
          <a:noFill/>
          <a:ln>
            <a:noFill/>
          </a:ln>
        </p:spPr>
      </p:pic>
      <p:pic>
        <p:nvPicPr>
          <p:cNvPr id="89" name="Google Shape;89;p7"/>
          <p:cNvPicPr preferRelativeResize="0"/>
          <p:nvPr/>
        </p:nvPicPr>
        <p:blipFill rotWithShape="1">
          <a:blip r:embed="rId25">
            <a:alphaModFix/>
          </a:blip>
          <a:srcRect/>
          <a:stretch/>
        </p:blipFill>
        <p:spPr>
          <a:xfrm>
            <a:off x="2833460" y="7484687"/>
            <a:ext cx="3685843" cy="5212326"/>
          </a:xfrm>
          <a:prstGeom prst="rect">
            <a:avLst/>
          </a:prstGeom>
          <a:noFill/>
          <a:ln>
            <a:noFill/>
          </a:ln>
        </p:spPr>
      </p:pic>
      <p:pic>
        <p:nvPicPr>
          <p:cNvPr id="90" name="Google Shape;90;p7"/>
          <p:cNvPicPr preferRelativeResize="0"/>
          <p:nvPr/>
        </p:nvPicPr>
        <p:blipFill rotWithShape="1">
          <a:blip r:embed="rId26">
            <a:alphaModFix/>
          </a:blip>
          <a:srcRect/>
          <a:stretch/>
        </p:blipFill>
        <p:spPr>
          <a:xfrm>
            <a:off x="6765465" y="7497636"/>
            <a:ext cx="3685843" cy="5212326"/>
          </a:xfrm>
          <a:prstGeom prst="rect">
            <a:avLst/>
          </a:prstGeom>
          <a:noFill/>
          <a:ln>
            <a:noFill/>
          </a:ln>
        </p:spPr>
      </p:pic>
      <p:pic>
        <p:nvPicPr>
          <p:cNvPr id="91" name="Google Shape;91;p7"/>
          <p:cNvPicPr preferRelativeResize="0"/>
          <p:nvPr/>
        </p:nvPicPr>
        <p:blipFill rotWithShape="1">
          <a:blip r:embed="rId27">
            <a:alphaModFix/>
          </a:blip>
          <a:srcRect/>
          <a:stretch/>
        </p:blipFill>
        <p:spPr>
          <a:xfrm>
            <a:off x="10697470" y="7497636"/>
            <a:ext cx="3685843" cy="5212326"/>
          </a:xfrm>
          <a:prstGeom prst="rect">
            <a:avLst/>
          </a:prstGeom>
          <a:noFill/>
          <a:ln>
            <a:noFill/>
          </a:ln>
        </p:spPr>
      </p:pic>
      <p:pic>
        <p:nvPicPr>
          <p:cNvPr id="92" name="Google Shape;92;p7"/>
          <p:cNvPicPr preferRelativeResize="0"/>
          <p:nvPr/>
        </p:nvPicPr>
        <p:blipFill rotWithShape="1">
          <a:blip r:embed="rId28">
            <a:alphaModFix/>
          </a:blip>
          <a:srcRect/>
          <a:stretch/>
        </p:blipFill>
        <p:spPr>
          <a:xfrm>
            <a:off x="14662019" y="7484687"/>
            <a:ext cx="3685843" cy="5212326"/>
          </a:xfrm>
          <a:prstGeom prst="rect">
            <a:avLst/>
          </a:prstGeom>
          <a:noFill/>
          <a:ln>
            <a:noFill/>
          </a:ln>
        </p:spPr>
      </p:pic>
      <p:pic>
        <p:nvPicPr>
          <p:cNvPr id="93" name="Google Shape;93;p7"/>
          <p:cNvPicPr preferRelativeResize="0"/>
          <p:nvPr/>
        </p:nvPicPr>
        <p:blipFill rotWithShape="1">
          <a:blip r:embed="rId29">
            <a:alphaModFix/>
          </a:blip>
          <a:srcRect/>
          <a:stretch/>
        </p:blipFill>
        <p:spPr>
          <a:xfrm>
            <a:off x="18594024" y="7484687"/>
            <a:ext cx="3685843" cy="5212326"/>
          </a:xfrm>
          <a:prstGeom prst="rect">
            <a:avLst/>
          </a:prstGeom>
          <a:noFill/>
          <a:ln>
            <a:noFill/>
          </a:ln>
        </p:spPr>
      </p:pic>
      <p:pic>
        <p:nvPicPr>
          <p:cNvPr id="94" name="Google Shape;94;p7"/>
          <p:cNvPicPr preferRelativeResize="0"/>
          <p:nvPr/>
        </p:nvPicPr>
        <p:blipFill rotWithShape="1">
          <a:blip r:embed="rId30">
            <a:alphaModFix/>
          </a:blip>
          <a:srcRect/>
          <a:stretch/>
        </p:blipFill>
        <p:spPr>
          <a:xfrm>
            <a:off x="22526029" y="7461564"/>
            <a:ext cx="3685843" cy="5212326"/>
          </a:xfrm>
          <a:prstGeom prst="rect">
            <a:avLst/>
          </a:prstGeom>
          <a:noFill/>
          <a:ln>
            <a:noFill/>
          </a:ln>
        </p:spPr>
      </p:pic>
      <p:pic>
        <p:nvPicPr>
          <p:cNvPr id="95" name="Google Shape;95;p7"/>
          <p:cNvPicPr preferRelativeResize="0"/>
          <p:nvPr/>
        </p:nvPicPr>
        <p:blipFill rotWithShape="1">
          <a:blip r:embed="rId31">
            <a:alphaModFix/>
          </a:blip>
          <a:srcRect/>
          <a:stretch/>
        </p:blipFill>
        <p:spPr>
          <a:xfrm>
            <a:off x="26458034" y="7497636"/>
            <a:ext cx="3685843" cy="5212326"/>
          </a:xfrm>
          <a:prstGeom prst="rect">
            <a:avLst/>
          </a:prstGeom>
          <a:noFill/>
          <a:ln>
            <a:noFill/>
          </a:ln>
        </p:spPr>
      </p:pic>
      <p:pic>
        <p:nvPicPr>
          <p:cNvPr id="96" name="Google Shape;96;p7" descr="Screen Shot 2018-03-11 at 11.04.12.png"/>
          <p:cNvPicPr preferRelativeResize="0"/>
          <p:nvPr/>
        </p:nvPicPr>
        <p:blipFill rotWithShape="1">
          <a:blip r:embed="rId32">
            <a:alphaModFix/>
          </a:blip>
          <a:srcRect/>
          <a:stretch/>
        </p:blipFill>
        <p:spPr>
          <a:xfrm>
            <a:off x="12812151" y="1051650"/>
            <a:ext cx="3695526" cy="520941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esson Activity">
  <p:cSld name="Lesson Activity">
    <p:spTree>
      <p:nvGrpSpPr>
        <p:cNvPr id="1" name="Shape 97"/>
        <p:cNvGrpSpPr/>
        <p:nvPr/>
      </p:nvGrpSpPr>
      <p:grpSpPr>
        <a:xfrm>
          <a:off x="0" y="0"/>
          <a:ext cx="0" cy="0"/>
          <a:chOff x="0" y="0"/>
          <a:chExt cx="0" cy="0"/>
        </a:xfrm>
      </p:grpSpPr>
      <p:pic>
        <p:nvPicPr>
          <p:cNvPr id="98" name="Google Shape;98;p8"/>
          <p:cNvPicPr preferRelativeResize="0"/>
          <p:nvPr/>
        </p:nvPicPr>
        <p:blipFill rotWithShape="1">
          <a:blip r:embed="rId2">
            <a:alphaModFix/>
          </a:blip>
          <a:srcRect/>
          <a:stretch/>
        </p:blipFill>
        <p:spPr>
          <a:xfrm>
            <a:off x="203200" y="816433"/>
            <a:ext cx="742571" cy="693448"/>
          </a:xfrm>
          <a:prstGeom prst="rect">
            <a:avLst/>
          </a:prstGeom>
          <a:noFill/>
          <a:ln>
            <a:noFill/>
          </a:ln>
        </p:spPr>
      </p:pic>
      <p:sp>
        <p:nvSpPr>
          <p:cNvPr id="99" name="Google Shape;99;p8"/>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0" name="Google Shape;100;p8"/>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1" name="Google Shape;101;p8"/>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lenary">
  <p:cSld name="Plenary">
    <p:spTree>
      <p:nvGrpSpPr>
        <p:cNvPr id="1" name="Shape 102"/>
        <p:cNvGrpSpPr/>
        <p:nvPr/>
      </p:nvGrpSpPr>
      <p:grpSpPr>
        <a:xfrm>
          <a:off x="0" y="0"/>
          <a:ext cx="0" cy="0"/>
          <a:chOff x="0" y="0"/>
          <a:chExt cx="0" cy="0"/>
        </a:xfrm>
      </p:grpSpPr>
      <p:pic>
        <p:nvPicPr>
          <p:cNvPr id="103" name="Google Shape;103;p9" descr="Related image"/>
          <p:cNvPicPr preferRelativeResize="0"/>
          <p:nvPr/>
        </p:nvPicPr>
        <p:blipFill rotWithShape="1">
          <a:blip r:embed="rId2">
            <a:alphaModFix/>
          </a:blip>
          <a:srcRect/>
          <a:stretch/>
        </p:blipFill>
        <p:spPr>
          <a:xfrm>
            <a:off x="203200" y="786994"/>
            <a:ext cx="756082" cy="756082"/>
          </a:xfrm>
          <a:prstGeom prst="rect">
            <a:avLst/>
          </a:prstGeom>
          <a:noFill/>
          <a:ln>
            <a:noFill/>
          </a:ln>
        </p:spPr>
      </p:pic>
      <p:sp>
        <p:nvSpPr>
          <p:cNvPr id="104" name="Google Shape;104;p9"/>
          <p:cNvSpPr txBox="1">
            <a:spLocks noGrp="1"/>
          </p:cNvSpPr>
          <p:nvPr>
            <p:ph type="body" idx="1"/>
          </p:nvPr>
        </p:nvSpPr>
        <p:spPr>
          <a:xfrm>
            <a:off x="913437" y="789510"/>
            <a:ext cx="8378632" cy="57308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640"/>
              </a:spcBef>
              <a:spcAft>
                <a:spcPts val="0"/>
              </a:spcAft>
              <a:buClr>
                <a:schemeClr val="accent2"/>
              </a:buClr>
              <a:buSzPts val="2944"/>
              <a:buFont typeface="Noto Sans Symbols"/>
              <a:buNone/>
              <a:defRPr sz="32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228600" algn="l" rtl="0">
              <a:spcBef>
                <a:spcPts val="600"/>
              </a:spcBef>
              <a:spcAft>
                <a:spcPts val="0"/>
              </a:spcAft>
              <a:buClr>
                <a:schemeClr val="accent2"/>
              </a:buClr>
              <a:buSzPts val="1288"/>
              <a:buFont typeface="Noto Sans Symbols"/>
              <a:buNone/>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5" name="Google Shape;105;p9"/>
          <p:cNvSpPr txBox="1">
            <a:spLocks noGrp="1"/>
          </p:cNvSpPr>
          <p:nvPr>
            <p:ph type="body" idx="2"/>
          </p:nvPr>
        </p:nvSpPr>
        <p:spPr>
          <a:xfrm>
            <a:off x="203200" y="1470498"/>
            <a:ext cx="11833841" cy="528359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accent2"/>
              </a:buClr>
              <a:buSzPts val="1840"/>
              <a:buFont typeface="Noto Sans Symbols"/>
              <a:buNone/>
              <a:defRPr sz="2000" b="0" i="0" u="none" strike="noStrike" cap="none">
                <a:solidFill>
                  <a:srgbClr val="462B72"/>
                </a:solidFill>
                <a:latin typeface="Calibri"/>
                <a:ea typeface="Calibri"/>
                <a:cs typeface="Calibri"/>
                <a:sym typeface="Calibri"/>
              </a:defRPr>
            </a:lvl1pPr>
            <a:lvl2pPr marL="914400" marR="0" lvl="1" indent="-333756" algn="l" rtl="0">
              <a:spcBef>
                <a:spcPts val="600"/>
              </a:spcBef>
              <a:spcAft>
                <a:spcPts val="0"/>
              </a:spcAft>
              <a:buClr>
                <a:schemeClr val="accent2"/>
              </a:buClr>
              <a:buSzPts val="1656"/>
              <a:buFont typeface="Noto Sans Symbols"/>
              <a:buChar char="◼"/>
              <a:defRPr sz="1800" b="0" i="0" u="none" strike="noStrike" cap="none">
                <a:solidFill>
                  <a:srgbClr val="462B72"/>
                </a:solidFill>
                <a:latin typeface="Calibri"/>
                <a:ea typeface="Calibri"/>
                <a:cs typeface="Calibri"/>
                <a:sym typeface="Calibri"/>
              </a:defRPr>
            </a:lvl2pPr>
            <a:lvl3pPr marL="1371600" marR="0" lvl="2" indent="-322072" algn="l" rtl="0">
              <a:spcBef>
                <a:spcPts val="600"/>
              </a:spcBef>
              <a:spcAft>
                <a:spcPts val="0"/>
              </a:spcAft>
              <a:buClr>
                <a:schemeClr val="accent2"/>
              </a:buClr>
              <a:buSzPts val="1472"/>
              <a:buFont typeface="Noto Sans Symbols"/>
              <a:buChar char="◼"/>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
        <p:nvSpPr>
          <p:cNvPr id="106" name="Google Shape;106;p9"/>
          <p:cNvSpPr txBox="1">
            <a:spLocks noGrp="1"/>
          </p:cNvSpPr>
          <p:nvPr>
            <p:ph type="body" idx="3"/>
          </p:nvPr>
        </p:nvSpPr>
        <p:spPr>
          <a:xfrm>
            <a:off x="10483850" y="1074112"/>
            <a:ext cx="1194540" cy="370986"/>
          </a:xfrm>
          <a:prstGeom prst="rect">
            <a:avLst/>
          </a:prstGeom>
          <a:noFill/>
          <a:ln>
            <a:noFill/>
          </a:ln>
        </p:spPr>
        <p:txBody>
          <a:bodyPr spcFirstLastPara="1" wrap="square" lIns="91425" tIns="45700" rIns="91425" bIns="45700" anchor="t" anchorCtr="0">
            <a:normAutofit/>
          </a:bodyPr>
          <a:lstStyle>
            <a:lvl1pPr marL="457200" marR="0" lvl="0" indent="-228600" algn="r" rtl="0">
              <a:spcBef>
                <a:spcPts val="360"/>
              </a:spcBef>
              <a:spcAft>
                <a:spcPts val="0"/>
              </a:spcAft>
              <a:buClr>
                <a:schemeClr val="accent2"/>
              </a:buClr>
              <a:buSzPts val="1656"/>
              <a:buFont typeface="Noto Sans Symbols"/>
              <a:buNone/>
              <a:defRPr sz="1800" b="1" i="0" u="none" strike="noStrike" cap="none">
                <a:solidFill>
                  <a:srgbClr val="7F7F7F"/>
                </a:solidFill>
                <a:latin typeface="Calibri"/>
                <a:ea typeface="Calibri"/>
                <a:cs typeface="Calibri"/>
                <a:sym typeface="Calibri"/>
              </a:defRPr>
            </a:lvl1pPr>
            <a:lvl2pPr marL="914400" marR="0" lvl="1" indent="-228600" algn="l" rtl="0">
              <a:spcBef>
                <a:spcPts val="600"/>
              </a:spcBef>
              <a:spcAft>
                <a:spcPts val="0"/>
              </a:spcAft>
              <a:buClr>
                <a:schemeClr val="accent2"/>
              </a:buClr>
              <a:buSzPts val="1656"/>
              <a:buFont typeface="Noto Sans Symbols"/>
              <a:buNone/>
              <a:defRPr sz="1800" b="0" i="0" u="none" strike="noStrike" cap="none">
                <a:solidFill>
                  <a:srgbClr val="462B72"/>
                </a:solidFill>
                <a:latin typeface="Calibri"/>
                <a:ea typeface="Calibri"/>
                <a:cs typeface="Calibri"/>
                <a:sym typeface="Calibri"/>
              </a:defRPr>
            </a:lvl2pPr>
            <a:lvl3pPr marL="1371600" marR="0" lvl="2" indent="-228600" algn="l" rtl="0">
              <a:spcBef>
                <a:spcPts val="600"/>
              </a:spcBef>
              <a:spcAft>
                <a:spcPts val="0"/>
              </a:spcAft>
              <a:buClr>
                <a:schemeClr val="accent2"/>
              </a:buClr>
              <a:buSzPts val="1472"/>
              <a:buFont typeface="Noto Sans Symbols"/>
              <a:buNone/>
              <a:defRPr sz="1600" b="0" i="0" u="none" strike="noStrike" cap="none">
                <a:solidFill>
                  <a:srgbClr val="462B72"/>
                </a:solidFill>
                <a:latin typeface="Calibri"/>
                <a:ea typeface="Calibri"/>
                <a:cs typeface="Calibri"/>
                <a:sym typeface="Calibri"/>
              </a:defRPr>
            </a:lvl3pPr>
            <a:lvl4pPr marL="1828800" marR="0" lvl="3"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4pPr>
            <a:lvl5pPr marL="2286000" marR="0" lvl="4" indent="-310388" algn="l" rtl="0">
              <a:spcBef>
                <a:spcPts val="600"/>
              </a:spcBef>
              <a:spcAft>
                <a:spcPts val="0"/>
              </a:spcAft>
              <a:buClr>
                <a:schemeClr val="accent2"/>
              </a:buClr>
              <a:buSzPts val="1288"/>
              <a:buFont typeface="Noto Sans Symbols"/>
              <a:buChar char="◼"/>
              <a:defRPr sz="1400" b="0" i="0" u="none" strike="noStrike" cap="none">
                <a:solidFill>
                  <a:srgbClr val="462B72"/>
                </a:solidFill>
                <a:latin typeface="Calibri"/>
                <a:ea typeface="Calibri"/>
                <a:cs typeface="Calibri"/>
                <a:sym typeface="Calibri"/>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113"/>
        <p:cNvGrpSpPr/>
        <p:nvPr/>
      </p:nvGrpSpPr>
      <p:grpSpPr>
        <a:xfrm>
          <a:off x="0" y="0"/>
          <a:ext cx="0" cy="0"/>
          <a:chOff x="0" y="0"/>
          <a:chExt cx="0" cy="0"/>
        </a:xfrm>
      </p:grpSpPr>
      <p:sp>
        <p:nvSpPr>
          <p:cNvPr id="114" name="Google Shape;11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AFC"/>
            </a:gs>
            <a:gs pos="74000">
              <a:srgbClr val="B8DBE8"/>
            </a:gs>
            <a:gs pos="83000">
              <a:srgbClr val="B8DBE8"/>
            </a:gs>
            <a:gs pos="100000">
              <a:srgbClr val="CFE7F0"/>
            </a:gs>
          </a:gsLst>
          <a:lin ang="5400000" scaled="0"/>
        </a:gradFill>
        <a:effectLst/>
      </p:bgPr>
    </p:bg>
    <p:spTree>
      <p:nvGrpSpPr>
        <p:cNvPr id="1" name="Shape 9"/>
        <p:cNvGrpSpPr/>
        <p:nvPr/>
      </p:nvGrpSpPr>
      <p:grpSpPr>
        <a:xfrm>
          <a:off x="0" y="0"/>
          <a:ext cx="0" cy="0"/>
          <a:chOff x="0" y="0"/>
          <a:chExt cx="0" cy="0"/>
        </a:xfrm>
      </p:grpSpPr>
      <p:sp>
        <p:nvSpPr>
          <p:cNvPr id="10" name="Google Shape;10;p1"/>
          <p:cNvSpPr/>
          <p:nvPr/>
        </p:nvSpPr>
        <p:spPr>
          <a:xfrm>
            <a:off x="-165" y="0"/>
            <a:ext cx="12192165" cy="768747"/>
          </a:xfrm>
          <a:prstGeom prst="rect">
            <a:avLst/>
          </a:prstGeom>
          <a:solidFill>
            <a:srgbClr val="763C9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b="1">
              <a:solidFill>
                <a:schemeClr val="lt1"/>
              </a:solidFill>
              <a:latin typeface="Calibri"/>
              <a:ea typeface="Calibri"/>
              <a:cs typeface="Calibri"/>
              <a:sym typeface="Calibri"/>
            </a:endParaRPr>
          </a:p>
        </p:txBody>
      </p:sp>
      <p:sp>
        <p:nvSpPr>
          <p:cNvPr id="11" name="Google Shape;11;p1"/>
          <p:cNvSpPr txBox="1"/>
          <p:nvPr/>
        </p:nvSpPr>
        <p:spPr>
          <a:xfrm>
            <a:off x="-49604" y="378772"/>
            <a:ext cx="139309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000"/>
              <a:buFont typeface="Calibri"/>
              <a:buNone/>
            </a:pPr>
            <a:r>
              <a:rPr lang="en-GB" sz="2000" b="0">
                <a:solidFill>
                  <a:schemeClr val="lt1"/>
                </a:solidFill>
                <a:latin typeface="Calibri"/>
                <a:ea typeface="Calibri"/>
                <a:cs typeface="Calibri"/>
                <a:sym typeface="Calibri"/>
              </a:rPr>
              <a:t>Challenge:</a:t>
            </a:r>
            <a:endParaRPr/>
          </a:p>
        </p:txBody>
      </p:sp>
      <p:sp>
        <p:nvSpPr>
          <p:cNvPr id="12" name="Google Shape;12;p1"/>
          <p:cNvSpPr txBox="1"/>
          <p:nvPr/>
        </p:nvSpPr>
        <p:spPr>
          <a:xfrm>
            <a:off x="304800" y="-7162"/>
            <a:ext cx="103143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000"/>
              <a:buFont typeface="Calibri"/>
              <a:buNone/>
            </a:pPr>
            <a:r>
              <a:rPr lang="en-GB" sz="2000" b="0">
                <a:solidFill>
                  <a:schemeClr val="lt1"/>
                </a:solidFill>
                <a:latin typeface="Calibri"/>
                <a:ea typeface="Calibri"/>
                <a:cs typeface="Calibri"/>
                <a:sym typeface="Calibri"/>
              </a:rPr>
              <a:t>Aspire: </a:t>
            </a:r>
            <a:endParaRPr/>
          </a:p>
        </p:txBody>
      </p:sp>
      <p:sp>
        <p:nvSpPr>
          <p:cNvPr id="13" name="Google Shape;13;p1"/>
          <p:cNvSpPr txBox="1"/>
          <p:nvPr/>
        </p:nvSpPr>
        <p:spPr>
          <a:xfrm>
            <a:off x="8902860" y="704251"/>
            <a:ext cx="3306664"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800" i="0" u="sng">
                <a:solidFill>
                  <a:srgbClr val="442A72"/>
                </a:solidFill>
                <a:latin typeface="Calibri"/>
                <a:ea typeface="Calibri"/>
                <a:cs typeface="Calibri"/>
                <a:sym typeface="Calibri"/>
              </a:rPr>
              <a:t>Saturday, 23 April 2022</a:t>
            </a:r>
            <a:endParaRPr sz="1800" i="0" u="sng">
              <a:solidFill>
                <a:srgbClr val="442A72"/>
              </a:solidFill>
              <a:latin typeface="Calibri"/>
              <a:ea typeface="Calibri"/>
              <a:cs typeface="Calibri"/>
              <a:sym typeface="Calibri"/>
            </a:endParaRPr>
          </a:p>
        </p:txBody>
      </p:sp>
      <p:pic>
        <p:nvPicPr>
          <p:cNvPr id="14" name="Google Shape;14;p1" descr="http://moziru.com/images/falling-stars-clipart-orange-star-14.png"/>
          <p:cNvPicPr preferRelativeResize="0"/>
          <p:nvPr/>
        </p:nvPicPr>
        <p:blipFill rotWithShape="1">
          <a:blip r:embed="rId10">
            <a:alphaModFix/>
          </a:blip>
          <a:srcRect/>
          <a:stretch/>
        </p:blipFill>
        <p:spPr>
          <a:xfrm rot="-1249502">
            <a:off x="11484166" y="128260"/>
            <a:ext cx="229974" cy="204677"/>
          </a:xfrm>
          <a:prstGeom prst="rect">
            <a:avLst/>
          </a:prstGeom>
          <a:noFill/>
          <a:ln>
            <a:noFill/>
          </a:ln>
        </p:spPr>
      </p:pic>
      <p:pic>
        <p:nvPicPr>
          <p:cNvPr id="15" name="Google Shape;15;p1" descr="http://moziru.com/images/falling-stars-clipart-orange-star-14.png"/>
          <p:cNvPicPr preferRelativeResize="0"/>
          <p:nvPr/>
        </p:nvPicPr>
        <p:blipFill rotWithShape="1">
          <a:blip r:embed="rId11">
            <a:alphaModFix/>
          </a:blip>
          <a:srcRect/>
          <a:stretch/>
        </p:blipFill>
        <p:spPr>
          <a:xfrm rot="481533">
            <a:off x="11460190" y="385344"/>
            <a:ext cx="280821" cy="249931"/>
          </a:xfrm>
          <a:prstGeom prst="rect">
            <a:avLst/>
          </a:prstGeom>
          <a:noFill/>
          <a:ln>
            <a:noFill/>
          </a:ln>
        </p:spPr>
      </p:pic>
      <p:pic>
        <p:nvPicPr>
          <p:cNvPr id="16" name="Google Shape;16;p1" descr="http://moziru.com/images/falling-stars-clipart-orange-star-14.png"/>
          <p:cNvPicPr preferRelativeResize="0"/>
          <p:nvPr/>
        </p:nvPicPr>
        <p:blipFill rotWithShape="1">
          <a:blip r:embed="rId12">
            <a:alphaModFix/>
          </a:blip>
          <a:srcRect/>
          <a:stretch/>
        </p:blipFill>
        <p:spPr>
          <a:xfrm rot="607793">
            <a:off x="11744711" y="139670"/>
            <a:ext cx="417843" cy="371880"/>
          </a:xfrm>
          <a:prstGeom prst="rect">
            <a:avLst/>
          </a:prstGeom>
          <a:noFill/>
          <a:ln>
            <a:noFill/>
          </a:ln>
        </p:spPr>
      </p:pic>
      <p:sp>
        <p:nvSpPr>
          <p:cNvPr id="17" name="Google Shape;17;p1"/>
          <p:cNvSpPr/>
          <p:nvPr/>
        </p:nvSpPr>
        <p:spPr>
          <a:xfrm>
            <a:off x="1174105" y="0"/>
            <a:ext cx="10057063" cy="39830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a:solidFill>
                  <a:schemeClr val="lt1"/>
                </a:solidFill>
                <a:latin typeface="Calibri"/>
                <a:ea typeface="Calibri"/>
                <a:cs typeface="Calibri"/>
                <a:sym typeface="Calibri"/>
              </a:rPr>
              <a:t>To be able to  write and speak using 4 tenses and opinions.</a:t>
            </a:r>
            <a:endParaRPr sz="1800">
              <a:solidFill>
                <a:schemeClr val="lt1"/>
              </a:solidFill>
              <a:latin typeface="Calibri"/>
              <a:ea typeface="Calibri"/>
              <a:cs typeface="Calibri"/>
              <a:sym typeface="Calibri"/>
            </a:endParaRPr>
          </a:p>
        </p:txBody>
      </p:sp>
      <p:sp>
        <p:nvSpPr>
          <p:cNvPr id="18" name="Google Shape;18;p1"/>
          <p:cNvSpPr/>
          <p:nvPr/>
        </p:nvSpPr>
        <p:spPr>
          <a:xfrm>
            <a:off x="1171155" y="364764"/>
            <a:ext cx="10570898" cy="42364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800">
                <a:solidFill>
                  <a:schemeClr val="lt1"/>
                </a:solidFill>
                <a:latin typeface="Calibri"/>
                <a:ea typeface="Calibri"/>
                <a:cs typeface="Calibri"/>
                <a:sym typeface="Calibri"/>
              </a:rPr>
              <a:t>To be able to write and speak using 3 tenses and opinions </a:t>
            </a:r>
            <a:endParaRPr sz="1800">
              <a:solidFill>
                <a:schemeClr val="lt1"/>
              </a:solidFill>
              <a:latin typeface="Calibri"/>
              <a:ea typeface="Calibri"/>
              <a:cs typeface="Calibri"/>
              <a:sym typeface="Calibri"/>
            </a:endParaRPr>
          </a:p>
        </p:txBody>
      </p:sp>
      <p:pic>
        <p:nvPicPr>
          <p:cNvPr id="19" name="Google Shape;19;p1" descr="Image result for vector clock"/>
          <p:cNvPicPr preferRelativeResize="0"/>
          <p:nvPr/>
        </p:nvPicPr>
        <p:blipFill rotWithShape="1">
          <a:blip r:embed="rId13">
            <a:alphaModFix/>
          </a:blip>
          <a:srcRect/>
          <a:stretch/>
        </p:blipFill>
        <p:spPr>
          <a:xfrm>
            <a:off x="11762038" y="1082490"/>
            <a:ext cx="331936" cy="36308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6F9FC"/>
            </a:gs>
            <a:gs pos="74000">
              <a:srgbClr val="B3D1EC"/>
            </a:gs>
            <a:gs pos="83000">
              <a:srgbClr val="B3D1EC"/>
            </a:gs>
            <a:gs pos="100000">
              <a:srgbClr val="CCE0F2"/>
            </a:gs>
          </a:gsLst>
          <a:lin ang="5400000" scaled="0"/>
        </a:gradFill>
        <a:effectLst/>
      </p:bgPr>
    </p:bg>
    <p:spTree>
      <p:nvGrpSpPr>
        <p:cNvPr id="1" name="Shape 107"/>
        <p:cNvGrpSpPr/>
        <p:nvPr/>
      </p:nvGrpSpPr>
      <p:grpSpPr>
        <a:xfrm>
          <a:off x="0" y="0"/>
          <a:ext cx="0" cy="0"/>
          <a:chOff x="0" y="0"/>
          <a:chExt cx="0" cy="0"/>
        </a:xfrm>
      </p:grpSpPr>
      <p:sp>
        <p:nvSpPr>
          <p:cNvPr id="108" name="Google Shape;108;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9" name="Google Shape;109;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57.png"/><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hyperlink" Target="https://app.doublestruck.eu/index.php?s=AG_FREN&amp;k=a2411478ba77c0039ec7ff90aee981ee&amp;theme=EP&amp;otheme=EP#tabs-5"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57.png"/><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jp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image" Target="../media/image57.pn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57.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9.xml"/><Relationship Id="rId5" Type="http://schemas.openxmlformats.org/officeDocument/2006/relationships/image" Target="../media/image57.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1.xml"/><Relationship Id="rId1" Type="http://schemas.openxmlformats.org/officeDocument/2006/relationships/slideLayout" Target="../slideLayouts/slideLayout9.xml"/><Relationship Id="rId5" Type="http://schemas.openxmlformats.org/officeDocument/2006/relationships/image" Target="../media/image74.png"/><Relationship Id="rId4" Type="http://schemas.openxmlformats.org/officeDocument/2006/relationships/image" Target="../media/image73.png"/></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76.png"/></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image" Target="../media/image78.png"/></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80.png"/></Relationships>
</file>

<file path=ppt/slides/_rels/slide3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82.png"/></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6.xml"/><Relationship Id="rId1" Type="http://schemas.openxmlformats.org/officeDocument/2006/relationships/slideLayout" Target="../slideLayouts/slideLayout9.xml"/><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7.xml"/><Relationship Id="rId1" Type="http://schemas.openxmlformats.org/officeDocument/2006/relationships/slideLayout" Target="../slideLayouts/slideLayout9.xml"/><Relationship Id="rId5" Type="http://schemas.openxmlformats.org/officeDocument/2006/relationships/image" Target="../media/image87.png"/><Relationship Id="rId4" Type="http://schemas.openxmlformats.org/officeDocument/2006/relationships/image" Target="../media/image86.png"/></Relationships>
</file>

<file path=ppt/slides/_rels/slide3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85"/>
        <p:cNvGrpSpPr/>
        <p:nvPr/>
      </p:nvGrpSpPr>
      <p:grpSpPr>
        <a:xfrm>
          <a:off x="0" y="0"/>
          <a:ext cx="0" cy="0"/>
          <a:chOff x="0" y="0"/>
          <a:chExt cx="0" cy="0"/>
        </a:xfrm>
      </p:grpSpPr>
      <p:sp>
        <p:nvSpPr>
          <p:cNvPr id="186" name="Google Shape;186;p22"/>
          <p:cNvSpPr txBox="1">
            <a:spLocks noGrp="1"/>
          </p:cNvSpPr>
          <p:nvPr>
            <p:ph type="subTitle" idx="1"/>
          </p:nvPr>
        </p:nvSpPr>
        <p:spPr>
          <a:xfrm>
            <a:off x="1524000" y="2104103"/>
            <a:ext cx="9144000" cy="370676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3680"/>
              <a:buNone/>
            </a:pPr>
            <a:r>
              <a:rPr lang="en-GB" sz="4000"/>
              <a:t>Foundation Writing,</a:t>
            </a:r>
            <a:endParaRPr/>
          </a:p>
          <a:p>
            <a:pPr marL="0" lvl="0" indent="0" algn="ctr" rtl="0">
              <a:spcBef>
                <a:spcPts val="1400"/>
              </a:spcBef>
              <a:spcAft>
                <a:spcPts val="0"/>
              </a:spcAft>
              <a:buSzPts val="3680"/>
              <a:buNone/>
            </a:pPr>
            <a:r>
              <a:rPr lang="en-GB" sz="4000"/>
              <a:t>Listening and Reading </a:t>
            </a:r>
            <a:endParaRPr/>
          </a:p>
          <a:p>
            <a:pPr marL="0" lvl="0" indent="0" algn="ctr" rtl="0">
              <a:spcBef>
                <a:spcPts val="1400"/>
              </a:spcBef>
              <a:spcAft>
                <a:spcPts val="0"/>
              </a:spcAft>
              <a:buSzPts val="3680"/>
              <a:buNone/>
            </a:pPr>
            <a:r>
              <a:rPr lang="en-GB" sz="4000"/>
              <a:t> intervention</a:t>
            </a:r>
            <a:endParaRPr/>
          </a:p>
          <a:p>
            <a:pPr marL="0" lvl="0" indent="0" algn="ctr" rtl="0">
              <a:spcBef>
                <a:spcPts val="1400"/>
              </a:spcBef>
              <a:spcAft>
                <a:spcPts val="0"/>
              </a:spcAft>
              <a:buSzPts val="3680"/>
              <a:buNone/>
            </a:pPr>
            <a:endParaRPr sz="4000"/>
          </a:p>
          <a:p>
            <a:pPr marL="0" lvl="0" indent="0" algn="ctr" rtl="0">
              <a:spcBef>
                <a:spcPts val="1400"/>
              </a:spcBef>
              <a:spcAft>
                <a:spcPts val="0"/>
              </a:spcAft>
              <a:buSzPts val="3680"/>
              <a:buNone/>
            </a:pPr>
            <a:endParaRPr sz="4000"/>
          </a:p>
          <a:p>
            <a:pPr marL="0" lvl="0" indent="0" algn="ctr" rtl="0">
              <a:spcBef>
                <a:spcPts val="1400"/>
              </a:spcBef>
              <a:spcAft>
                <a:spcPts val="0"/>
              </a:spcAft>
              <a:buSzPts val="3680"/>
              <a:buNone/>
            </a:pPr>
            <a:r>
              <a:rPr lang="en-GB" sz="4000"/>
              <a:t>Name ____________________</a:t>
            </a:r>
            <a:endParaRPr/>
          </a:p>
        </p:txBody>
      </p:sp>
      <p:pic>
        <p:nvPicPr>
          <p:cNvPr id="187" name="Google Shape;187;p22"/>
          <p:cNvPicPr preferRelativeResize="0"/>
          <p:nvPr/>
        </p:nvPicPr>
        <p:blipFill rotWithShape="1">
          <a:blip r:embed="rId3">
            <a:alphaModFix/>
          </a:blip>
          <a:srcRect/>
          <a:stretch/>
        </p:blipFill>
        <p:spPr>
          <a:xfrm>
            <a:off x="10668000" y="0"/>
            <a:ext cx="1472673" cy="2634707"/>
          </a:xfrm>
          <a:prstGeom prst="rect">
            <a:avLst/>
          </a:prstGeom>
          <a:noFill/>
          <a:ln>
            <a:noFill/>
          </a:ln>
        </p:spPr>
      </p:pic>
      <p:pic>
        <p:nvPicPr>
          <p:cNvPr id="188" name="Google Shape;188;p22"/>
          <p:cNvPicPr preferRelativeResize="0"/>
          <p:nvPr/>
        </p:nvPicPr>
        <p:blipFill rotWithShape="1">
          <a:blip r:embed="rId4">
            <a:alphaModFix/>
          </a:blip>
          <a:srcRect/>
          <a:stretch/>
        </p:blipFill>
        <p:spPr>
          <a:xfrm>
            <a:off x="-1" y="0"/>
            <a:ext cx="3528003" cy="3957637"/>
          </a:xfrm>
          <a:prstGeom prst="rect">
            <a:avLst/>
          </a:prstGeom>
          <a:noFill/>
          <a:ln>
            <a:noFill/>
          </a:ln>
        </p:spPr>
      </p:pic>
      <p:pic>
        <p:nvPicPr>
          <p:cNvPr id="189" name="Google Shape;189;p22"/>
          <p:cNvPicPr preferRelativeResize="0"/>
          <p:nvPr/>
        </p:nvPicPr>
        <p:blipFill rotWithShape="1">
          <a:blip r:embed="rId5">
            <a:alphaModFix/>
          </a:blip>
          <a:srcRect/>
          <a:stretch/>
        </p:blipFill>
        <p:spPr>
          <a:xfrm>
            <a:off x="8664000" y="3689790"/>
            <a:ext cx="3467100" cy="2667000"/>
          </a:xfrm>
          <a:prstGeom prst="rect">
            <a:avLst/>
          </a:prstGeom>
          <a:noFill/>
          <a:ln>
            <a:noFill/>
          </a:ln>
        </p:spPr>
      </p:pic>
      <p:pic>
        <p:nvPicPr>
          <p:cNvPr id="190" name="Google Shape;190;p22"/>
          <p:cNvPicPr preferRelativeResize="0"/>
          <p:nvPr/>
        </p:nvPicPr>
        <p:blipFill rotWithShape="1">
          <a:blip r:embed="rId6">
            <a:alphaModFix/>
          </a:blip>
          <a:srcRect/>
          <a:stretch/>
        </p:blipFill>
        <p:spPr>
          <a:xfrm>
            <a:off x="226695" y="4131838"/>
            <a:ext cx="2594610" cy="25946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265"/>
        <p:cNvGrpSpPr/>
        <p:nvPr/>
      </p:nvGrpSpPr>
      <p:grpSpPr>
        <a:xfrm>
          <a:off x="0" y="0"/>
          <a:ext cx="0" cy="0"/>
          <a:chOff x="0" y="0"/>
          <a:chExt cx="0" cy="0"/>
        </a:xfrm>
      </p:grpSpPr>
      <p:sp>
        <p:nvSpPr>
          <p:cNvPr id="266" name="Google Shape;266;p31"/>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sp>
        <p:nvSpPr>
          <p:cNvPr id="267" name="Google Shape;267;p31"/>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268" name="Google Shape;268;p31"/>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Conditional tense progress check</a:t>
            </a:r>
            <a:endParaRPr/>
          </a:p>
        </p:txBody>
      </p:sp>
      <p:sp>
        <p:nvSpPr>
          <p:cNvPr id="269" name="Google Shape;269;p31"/>
          <p:cNvSpPr/>
          <p:nvPr/>
        </p:nvSpPr>
        <p:spPr>
          <a:xfrm>
            <a:off x="0" y="808382"/>
            <a:ext cx="8812696" cy="6049617"/>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800"/>
              <a:buFont typeface="Calibri"/>
              <a:buAutoNum type="arabicPeriod"/>
            </a:pPr>
            <a:r>
              <a:rPr lang="en-GB" sz="2800" b="0" i="0" u="none" strike="noStrike" cap="none">
                <a:solidFill>
                  <a:srgbClr val="000000"/>
                </a:solidFill>
                <a:latin typeface="Calibri"/>
                <a:ea typeface="Calibri"/>
                <a:cs typeface="Calibri"/>
                <a:sym typeface="Calibri"/>
              </a:rPr>
              <a:t>In the future I would like to go to college and continue my studies</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2. This year we would like to visit London </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3. Next year I would like to go on holiday with my friends</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_______________________________________________</a:t>
            </a:r>
            <a:endParaRPr sz="1800" b="0" i="0" u="none" strike="noStrike" cap="none">
              <a:solidFill>
                <a:srgbClr val="000000"/>
              </a:solidFill>
              <a:latin typeface="Calibri"/>
              <a:ea typeface="Calibri"/>
              <a:cs typeface="Calibri"/>
              <a:sym typeface="Calibri"/>
            </a:endParaRPr>
          </a:p>
        </p:txBody>
      </p:sp>
      <p:sp>
        <p:nvSpPr>
          <p:cNvPr id="270" name="Google Shape;270;p31"/>
          <p:cNvSpPr/>
          <p:nvPr/>
        </p:nvSpPr>
        <p:spPr>
          <a:xfrm>
            <a:off x="8958468" y="4147931"/>
            <a:ext cx="3233532" cy="2226366"/>
          </a:xfrm>
          <a:prstGeom prst="rect">
            <a:avLst/>
          </a:prstGeom>
          <a:solidFill>
            <a:schemeClr val="lt1"/>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*Tourist sites</a:t>
            </a:r>
            <a:endParaRPr/>
          </a:p>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a:t>
            </a:r>
            <a:endParaRPr/>
          </a:p>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Sîtes touristiques</a:t>
            </a:r>
            <a:endParaRPr sz="3600" b="0" i="0" u="none" strike="noStrike" cap="non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274"/>
        <p:cNvGrpSpPr/>
        <p:nvPr/>
      </p:nvGrpSpPr>
      <p:grpSpPr>
        <a:xfrm>
          <a:off x="0" y="0"/>
          <a:ext cx="0" cy="0"/>
          <a:chOff x="0" y="0"/>
          <a:chExt cx="0" cy="0"/>
        </a:xfrm>
      </p:grpSpPr>
      <p:sp>
        <p:nvSpPr>
          <p:cNvPr id="275" name="Google Shape;27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40 word task - practice</a:t>
            </a:r>
            <a:endParaRPr/>
          </a:p>
        </p:txBody>
      </p:sp>
      <p:sp>
        <p:nvSpPr>
          <p:cNvPr id="276" name="Google Shape;276;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Include the bullet point in your sentence, try to use a frequency phrase an opinion phrase and a reason.</a:t>
            </a:r>
            <a:endParaRPr/>
          </a:p>
          <a:p>
            <a:pPr marL="228600" lvl="0" indent="-228600" algn="l" rtl="0">
              <a:lnSpc>
                <a:spcPct val="90000"/>
              </a:lnSpc>
              <a:spcBef>
                <a:spcPts val="1000"/>
              </a:spcBef>
              <a:spcAft>
                <a:spcPts val="0"/>
              </a:spcAft>
              <a:buClr>
                <a:schemeClr val="dk1"/>
              </a:buClr>
              <a:buSzPts val="2800"/>
              <a:buChar char="•"/>
            </a:pPr>
            <a:r>
              <a:rPr lang="en-GB"/>
              <a:t>If the bullet point is plural – you need to add an </a:t>
            </a:r>
            <a:r>
              <a:rPr lang="en-GB" b="1">
                <a:highlight>
                  <a:srgbClr val="00FFFF"/>
                </a:highlight>
              </a:rPr>
              <a:t>S</a:t>
            </a:r>
            <a:r>
              <a:rPr lang="en-GB">
                <a:highlight>
                  <a:srgbClr val="00FFFF"/>
                </a:highlight>
              </a:rPr>
              <a:t> </a:t>
            </a:r>
            <a:r>
              <a:rPr lang="en-GB"/>
              <a:t>on the end of adjectives AND YOU MUST USE « </a:t>
            </a:r>
            <a:r>
              <a:rPr lang="en-GB">
                <a:highlight>
                  <a:srgbClr val="00FFFF"/>
                </a:highlight>
              </a:rPr>
              <a:t>ILS SONT » </a:t>
            </a:r>
            <a:r>
              <a:rPr lang="en-GB"/>
              <a:t>not c’est. </a:t>
            </a:r>
            <a:endParaRPr/>
          </a:p>
          <a:p>
            <a:pPr marL="228600" lvl="0" indent="-228600" algn="l" rtl="0">
              <a:lnSpc>
                <a:spcPct val="90000"/>
              </a:lnSpc>
              <a:spcBef>
                <a:spcPts val="1000"/>
              </a:spcBef>
              <a:spcAft>
                <a:spcPts val="0"/>
              </a:spcAft>
              <a:buClr>
                <a:schemeClr val="dk1"/>
              </a:buClr>
              <a:buSzPts val="2800"/>
              <a:buChar char="•"/>
            </a:pPr>
            <a:r>
              <a:rPr lang="en-GB"/>
              <a:t>Even if you don’t understand what the bullet point means, just make it up e.g.</a:t>
            </a:r>
            <a:endParaRPr/>
          </a:p>
          <a:p>
            <a:pPr marL="685800" lvl="1" indent="-228600" algn="l" rtl="0">
              <a:lnSpc>
                <a:spcPct val="90000"/>
              </a:lnSpc>
              <a:spcBef>
                <a:spcPts val="500"/>
              </a:spcBef>
              <a:spcAft>
                <a:spcPts val="0"/>
              </a:spcAft>
              <a:buClr>
                <a:schemeClr val="dk1"/>
              </a:buClr>
              <a:buSzPts val="2400"/>
              <a:buChar char="•"/>
            </a:pPr>
            <a:r>
              <a:rPr lang="en-GB"/>
              <a:t>Les baleines.  - A mon avis j’aime l</a:t>
            </a:r>
            <a:r>
              <a:rPr lang="en-GB" b="1">
                <a:highlight>
                  <a:srgbClr val="00FFFF"/>
                </a:highlight>
              </a:rPr>
              <a:t>es </a:t>
            </a:r>
            <a:r>
              <a:rPr lang="en-GB"/>
              <a:t>baleines car </a:t>
            </a:r>
            <a:r>
              <a:rPr lang="en-GB">
                <a:highlight>
                  <a:srgbClr val="00FFFF"/>
                </a:highlight>
              </a:rPr>
              <a:t>ils sont </a:t>
            </a:r>
            <a:r>
              <a:rPr lang="en-GB"/>
              <a:t>cool</a:t>
            </a:r>
            <a:r>
              <a:rPr lang="en-GB">
                <a:highlight>
                  <a:srgbClr val="00FFFF"/>
                </a:highlight>
              </a:rPr>
              <a:t>s. </a:t>
            </a:r>
            <a:endParaRPr/>
          </a:p>
          <a:p>
            <a:pPr marL="685800" lvl="1" indent="-76200" algn="l" rtl="0">
              <a:lnSpc>
                <a:spcPct val="90000"/>
              </a:lnSpc>
              <a:spcBef>
                <a:spcPts val="500"/>
              </a:spcBef>
              <a:spcAft>
                <a:spcPts val="0"/>
              </a:spcAft>
              <a:buClr>
                <a:schemeClr val="dk1"/>
              </a:buClr>
              <a:buSzPts val="2400"/>
              <a:buNone/>
            </a:pPr>
            <a:endParaRPr/>
          </a:p>
          <a:p>
            <a:pPr marL="685800" lvl="1" indent="-228600" algn="l" rtl="0">
              <a:lnSpc>
                <a:spcPct val="90000"/>
              </a:lnSpc>
              <a:spcBef>
                <a:spcPts val="500"/>
              </a:spcBef>
              <a:spcAft>
                <a:spcPts val="0"/>
              </a:spcAft>
              <a:buClr>
                <a:schemeClr val="dk1"/>
              </a:buClr>
              <a:buSzPts val="2400"/>
              <a:buChar char="•"/>
            </a:pPr>
            <a:r>
              <a:rPr lang="en-GB"/>
              <a:t>Le travail bénévole – Je pense que j’adore le travail bénévole car c’est important d’aider les autres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280"/>
        <p:cNvGrpSpPr/>
        <p:nvPr/>
      </p:nvGrpSpPr>
      <p:grpSpPr>
        <a:xfrm>
          <a:off x="0" y="0"/>
          <a:ext cx="0" cy="0"/>
          <a:chOff x="0" y="0"/>
          <a:chExt cx="0" cy="0"/>
        </a:xfrm>
      </p:grpSpPr>
      <p:sp>
        <p:nvSpPr>
          <p:cNvPr id="281" name="Google Shape;281;p33"/>
          <p:cNvSpPr txBox="1">
            <a:spLocks noGrp="1"/>
          </p:cNvSpPr>
          <p:nvPr>
            <p:ph type="title"/>
          </p:nvPr>
        </p:nvSpPr>
        <p:spPr>
          <a:xfrm>
            <a:off x="147320" y="121602"/>
            <a:ext cx="11963400" cy="65055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a:t>Practice – short answers for 5 of the bullet points below.  </a:t>
            </a:r>
            <a:endParaRPr/>
          </a:p>
        </p:txBody>
      </p:sp>
      <p:sp>
        <p:nvSpPr>
          <p:cNvPr id="282" name="Google Shape;282;p33"/>
          <p:cNvSpPr txBox="1">
            <a:spLocks noGrp="1"/>
          </p:cNvSpPr>
          <p:nvPr>
            <p:ph type="body" idx="1"/>
          </p:nvPr>
        </p:nvSpPr>
        <p:spPr>
          <a:xfrm>
            <a:off x="147320" y="934720"/>
            <a:ext cx="11206480" cy="59232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222222"/>
              </a:buClr>
              <a:buSzPts val="1800"/>
              <a:buNone/>
            </a:pPr>
            <a:r>
              <a:rPr lang="en-GB" sz="1800" b="0" i="0">
                <a:solidFill>
                  <a:srgbClr val="222222"/>
                </a:solidFill>
                <a:latin typeface="Arial"/>
                <a:ea typeface="Arial"/>
                <a:cs typeface="Arial"/>
                <a:sym typeface="Arial"/>
              </a:rPr>
              <a:t>•   les médias sociaux.</a:t>
            </a:r>
            <a:endParaRPr/>
          </a:p>
          <a:p>
            <a:pPr marL="0" lvl="0" indent="0" algn="l" rtl="0">
              <a:lnSpc>
                <a:spcPct val="90000"/>
              </a:lnSpc>
              <a:spcBef>
                <a:spcPts val="1200"/>
              </a:spcBef>
              <a:spcAft>
                <a:spcPts val="0"/>
              </a:spcAft>
              <a:buClr>
                <a:srgbClr val="222222"/>
              </a:buClr>
              <a:buSzPts val="1800"/>
              <a:buNone/>
            </a:pPr>
            <a:r>
              <a:rPr lang="en-GB" sz="1800" b="0" i="0">
                <a:solidFill>
                  <a:srgbClr val="222222"/>
                </a:solidFill>
                <a:latin typeface="Arial"/>
                <a:ea typeface="Arial"/>
                <a:cs typeface="Arial"/>
                <a:sym typeface="Arial"/>
              </a:rPr>
              <a:t>•        la télévision</a:t>
            </a:r>
            <a:endParaRPr/>
          </a:p>
          <a:p>
            <a:pPr marL="0" lvl="0" indent="0" algn="l" rtl="0">
              <a:lnSpc>
                <a:spcPct val="90000"/>
              </a:lnSpc>
              <a:spcBef>
                <a:spcPts val="1000"/>
              </a:spcBef>
              <a:spcAft>
                <a:spcPts val="0"/>
              </a:spcAft>
              <a:buClr>
                <a:srgbClr val="222222"/>
              </a:buClr>
              <a:buSzPts val="1800"/>
              <a:buNone/>
            </a:pPr>
            <a:r>
              <a:rPr lang="en-GB" sz="1800" b="0" i="0">
                <a:solidFill>
                  <a:srgbClr val="222222"/>
                </a:solidFill>
                <a:latin typeface="Arial"/>
                <a:ea typeface="Arial"/>
                <a:cs typeface="Arial"/>
                <a:sym typeface="Arial"/>
              </a:rPr>
              <a:t>•        les films que vous aimez</a:t>
            </a:r>
            <a:endParaRPr/>
          </a:p>
          <a:p>
            <a:pPr marL="0" lvl="0" indent="0" algn="l" rtl="0">
              <a:lnSpc>
                <a:spcPct val="90000"/>
              </a:lnSpc>
              <a:spcBef>
                <a:spcPts val="1000"/>
              </a:spcBef>
              <a:spcAft>
                <a:spcPts val="0"/>
              </a:spcAft>
              <a:buClr>
                <a:srgbClr val="222222"/>
              </a:buClr>
              <a:buSzPts val="1800"/>
              <a:buNone/>
            </a:pPr>
            <a:r>
              <a:rPr lang="en-GB" sz="1800" b="0" i="0">
                <a:solidFill>
                  <a:srgbClr val="222222"/>
                </a:solidFill>
                <a:latin typeface="Arial"/>
                <a:ea typeface="Arial"/>
                <a:cs typeface="Arial"/>
                <a:sym typeface="Arial"/>
              </a:rPr>
              <a:t>•        une description de votre acteur / actrice préféré(e)</a:t>
            </a:r>
            <a:endParaRPr/>
          </a:p>
          <a:p>
            <a:pPr marL="0" lvl="0" indent="0" algn="l" rtl="0">
              <a:lnSpc>
                <a:spcPct val="90000"/>
              </a:lnSpc>
              <a:spcBef>
                <a:spcPts val="1000"/>
              </a:spcBef>
              <a:spcAft>
                <a:spcPts val="0"/>
              </a:spcAft>
              <a:buClr>
                <a:srgbClr val="222222"/>
              </a:buClr>
              <a:buSzPts val="1800"/>
              <a:buNone/>
            </a:pPr>
            <a:r>
              <a:rPr lang="en-GB" sz="1800" b="0" i="0">
                <a:solidFill>
                  <a:srgbClr val="222222"/>
                </a:solidFill>
                <a:latin typeface="Arial"/>
                <a:ea typeface="Arial"/>
                <a:cs typeface="Arial"/>
                <a:sym typeface="Arial"/>
              </a:rPr>
              <a:t>•        une visite typique au cinéma.</a:t>
            </a:r>
            <a:endParaRPr/>
          </a:p>
          <a:p>
            <a:pPr marL="0" lvl="0" indent="0" algn="l" rtl="0">
              <a:lnSpc>
                <a:spcPct val="90000"/>
              </a:lnSpc>
              <a:spcBef>
                <a:spcPts val="1200"/>
              </a:spcBef>
              <a:spcAft>
                <a:spcPts val="0"/>
              </a:spcAft>
              <a:buClr>
                <a:srgbClr val="222222"/>
              </a:buClr>
              <a:buSzPts val="1800"/>
              <a:buNone/>
            </a:pPr>
            <a:r>
              <a:rPr lang="en-GB" sz="1800" b="0" i="0">
                <a:solidFill>
                  <a:srgbClr val="222222"/>
                </a:solidFill>
                <a:latin typeface="Arial"/>
                <a:ea typeface="Arial"/>
                <a:cs typeface="Arial"/>
                <a:sym typeface="Arial"/>
              </a:rPr>
              <a:t>•        où vous êtes</a:t>
            </a:r>
            <a:endParaRPr/>
          </a:p>
          <a:p>
            <a:pPr marL="0" lvl="0" indent="0" algn="l" rtl="0">
              <a:lnSpc>
                <a:spcPct val="90000"/>
              </a:lnSpc>
              <a:spcBef>
                <a:spcPts val="1000"/>
              </a:spcBef>
              <a:spcAft>
                <a:spcPts val="0"/>
              </a:spcAft>
              <a:buClr>
                <a:srgbClr val="222222"/>
              </a:buClr>
              <a:buSzPts val="1800"/>
              <a:buNone/>
            </a:pPr>
            <a:r>
              <a:rPr lang="en-GB" sz="1800" b="0" i="0">
                <a:solidFill>
                  <a:srgbClr val="222222"/>
                </a:solidFill>
                <a:latin typeface="Arial"/>
                <a:ea typeface="Arial"/>
                <a:cs typeface="Arial"/>
                <a:sym typeface="Arial"/>
              </a:rPr>
              <a:t>•        la météo</a:t>
            </a:r>
            <a:endParaRPr/>
          </a:p>
          <a:p>
            <a:pPr marL="0" lvl="0" indent="0" algn="l" rtl="0">
              <a:lnSpc>
                <a:spcPct val="90000"/>
              </a:lnSpc>
              <a:spcBef>
                <a:spcPts val="1000"/>
              </a:spcBef>
              <a:spcAft>
                <a:spcPts val="0"/>
              </a:spcAft>
              <a:buClr>
                <a:srgbClr val="222222"/>
              </a:buClr>
              <a:buSzPts val="1800"/>
              <a:buNone/>
            </a:pPr>
            <a:r>
              <a:rPr lang="en-GB" sz="1800" b="0" i="0">
                <a:solidFill>
                  <a:srgbClr val="222222"/>
                </a:solidFill>
                <a:latin typeface="Arial"/>
                <a:ea typeface="Arial"/>
                <a:cs typeface="Arial"/>
                <a:sym typeface="Arial"/>
              </a:rPr>
              <a:t>•        l’hôtel</a:t>
            </a:r>
            <a:endParaRPr/>
          </a:p>
          <a:p>
            <a:pPr marL="0" lvl="0" indent="0" algn="l" rtl="0">
              <a:lnSpc>
                <a:spcPct val="90000"/>
              </a:lnSpc>
              <a:spcBef>
                <a:spcPts val="1000"/>
              </a:spcBef>
              <a:spcAft>
                <a:spcPts val="0"/>
              </a:spcAft>
              <a:buClr>
                <a:srgbClr val="222222"/>
              </a:buClr>
              <a:buSzPts val="1800"/>
              <a:buNone/>
            </a:pPr>
            <a:r>
              <a:rPr lang="en-GB" sz="1800" b="0" i="0">
                <a:solidFill>
                  <a:srgbClr val="222222"/>
                </a:solidFill>
                <a:latin typeface="Arial"/>
                <a:ea typeface="Arial"/>
                <a:cs typeface="Arial"/>
                <a:sym typeface="Arial"/>
              </a:rPr>
              <a:t>•        vos activités de vacances.</a:t>
            </a:r>
            <a:endParaRPr/>
          </a:p>
          <a:p>
            <a:pPr marL="228600" lvl="0" indent="-228600" algn="l" rtl="0">
              <a:lnSpc>
                <a:spcPct val="90000"/>
              </a:lnSpc>
              <a:spcBef>
                <a:spcPts val="1000"/>
              </a:spcBef>
              <a:spcAft>
                <a:spcPts val="0"/>
              </a:spcAft>
              <a:buClr>
                <a:srgbClr val="222222"/>
              </a:buClr>
              <a:buSzPts val="1800"/>
              <a:buChar char="•"/>
            </a:pPr>
            <a:r>
              <a:rPr lang="en-GB" sz="1800" b="0" i="0">
                <a:solidFill>
                  <a:srgbClr val="222222"/>
                </a:solidFill>
                <a:latin typeface="Arial"/>
                <a:ea typeface="Arial"/>
                <a:cs typeface="Arial"/>
                <a:sym typeface="Arial"/>
              </a:rPr>
              <a:t>votre ville/village</a:t>
            </a:r>
            <a:endParaRPr/>
          </a:p>
          <a:p>
            <a:pPr marL="228600" lvl="0" indent="-228600" algn="l" rtl="0">
              <a:lnSpc>
                <a:spcPct val="90000"/>
              </a:lnSpc>
              <a:spcBef>
                <a:spcPts val="1000"/>
              </a:spcBef>
              <a:spcAft>
                <a:spcPts val="0"/>
              </a:spcAft>
              <a:buClr>
                <a:srgbClr val="222222"/>
              </a:buClr>
              <a:buSzPts val="1800"/>
              <a:buChar char="•"/>
            </a:pPr>
            <a:r>
              <a:rPr lang="en-GB" sz="1800" b="0" i="0">
                <a:solidFill>
                  <a:srgbClr val="222222"/>
                </a:solidFill>
                <a:latin typeface="Arial"/>
                <a:ea typeface="Arial"/>
                <a:cs typeface="Arial"/>
                <a:sym typeface="Arial"/>
              </a:rPr>
              <a:t> votre opinion sur la ville/du village</a:t>
            </a:r>
            <a:endParaRPr/>
          </a:p>
          <a:p>
            <a:pPr marL="228600" lvl="0" indent="-228600" algn="l" rtl="0">
              <a:lnSpc>
                <a:spcPct val="90000"/>
              </a:lnSpc>
              <a:spcBef>
                <a:spcPts val="1000"/>
              </a:spcBef>
              <a:spcAft>
                <a:spcPts val="0"/>
              </a:spcAft>
              <a:buClr>
                <a:srgbClr val="222222"/>
              </a:buClr>
              <a:buSzPts val="1800"/>
              <a:buChar char="•"/>
            </a:pPr>
            <a:r>
              <a:rPr lang="en-GB" sz="1800" b="0" i="0">
                <a:solidFill>
                  <a:srgbClr val="222222"/>
                </a:solidFill>
                <a:latin typeface="Arial"/>
                <a:ea typeface="Arial"/>
                <a:cs typeface="Arial"/>
                <a:sym typeface="Arial"/>
              </a:rPr>
              <a:t> pourquoi vous aimez/n’aimez pas votre région </a:t>
            </a:r>
            <a:endParaRPr/>
          </a:p>
          <a:p>
            <a:pPr marL="228600" lvl="0" indent="-228600" algn="l" rtl="0">
              <a:lnSpc>
                <a:spcPct val="90000"/>
              </a:lnSpc>
              <a:spcBef>
                <a:spcPts val="1000"/>
              </a:spcBef>
              <a:spcAft>
                <a:spcPts val="0"/>
              </a:spcAft>
              <a:buClr>
                <a:srgbClr val="222222"/>
              </a:buClr>
              <a:buSzPts val="1800"/>
              <a:buChar char="•"/>
            </a:pPr>
            <a:r>
              <a:rPr lang="en-GB" sz="1800" b="0" i="0">
                <a:solidFill>
                  <a:srgbClr val="222222"/>
                </a:solidFill>
                <a:latin typeface="Arial"/>
                <a:ea typeface="Arial"/>
                <a:cs typeface="Arial"/>
                <a:sym typeface="Arial"/>
              </a:rPr>
              <a:t> les attractions pour les jeunes.</a:t>
            </a:r>
            <a:endParaRPr/>
          </a:p>
          <a:p>
            <a:pPr marL="228600" lvl="0" indent="-228600" algn="l" rtl="0">
              <a:lnSpc>
                <a:spcPct val="90000"/>
              </a:lnSpc>
              <a:spcBef>
                <a:spcPts val="1000"/>
              </a:spcBef>
              <a:spcAft>
                <a:spcPts val="0"/>
              </a:spcAft>
              <a:buClr>
                <a:srgbClr val="222222"/>
              </a:buClr>
              <a:buSzPts val="1800"/>
              <a:buChar char="•"/>
            </a:pPr>
            <a:r>
              <a:rPr lang="en-GB" sz="1800" b="0" i="0">
                <a:solidFill>
                  <a:srgbClr val="222222"/>
                </a:solidFill>
                <a:latin typeface="Arial"/>
                <a:ea typeface="Arial"/>
                <a:cs typeface="Arial"/>
                <a:sym typeface="Arial"/>
              </a:rPr>
              <a:t>votre petit boulot en ce moment</a:t>
            </a:r>
            <a:endParaRPr/>
          </a:p>
          <a:p>
            <a:pPr marL="228600" lvl="0" indent="-228600" algn="l" rtl="0">
              <a:lnSpc>
                <a:spcPct val="90000"/>
              </a:lnSpc>
              <a:spcBef>
                <a:spcPts val="1000"/>
              </a:spcBef>
              <a:spcAft>
                <a:spcPts val="0"/>
              </a:spcAft>
              <a:buClr>
                <a:srgbClr val="222222"/>
              </a:buClr>
              <a:buSzPts val="1800"/>
              <a:buChar char="•"/>
            </a:pPr>
            <a:r>
              <a:rPr lang="en-GB" sz="1800" b="0" i="0">
                <a:solidFill>
                  <a:srgbClr val="222222"/>
                </a:solidFill>
                <a:latin typeface="Arial"/>
                <a:ea typeface="Arial"/>
                <a:cs typeface="Arial"/>
                <a:sym typeface="Arial"/>
              </a:rPr>
              <a:t>l’avantage de travailler à l’étranger</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86"/>
        <p:cNvGrpSpPr/>
        <p:nvPr/>
      </p:nvGrpSpPr>
      <p:grpSpPr>
        <a:xfrm>
          <a:off x="0" y="0"/>
          <a:ext cx="0" cy="0"/>
          <a:chOff x="0" y="0"/>
          <a:chExt cx="0" cy="0"/>
        </a:xfrm>
      </p:grpSpPr>
      <p:sp>
        <p:nvSpPr>
          <p:cNvPr id="287" name="Google Shape;287;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Crossover listening questions – exam skills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91"/>
        <p:cNvGrpSpPr/>
        <p:nvPr/>
      </p:nvGrpSpPr>
      <p:grpSpPr>
        <a:xfrm>
          <a:off x="0" y="0"/>
          <a:ext cx="0" cy="0"/>
          <a:chOff x="0" y="0"/>
          <a:chExt cx="0" cy="0"/>
        </a:xfrm>
      </p:grpSpPr>
      <p:sp>
        <p:nvSpPr>
          <p:cNvPr id="292" name="Google Shape;292;p35"/>
          <p:cNvSpPr txBox="1">
            <a:spLocks noGrp="1"/>
          </p:cNvSpPr>
          <p:nvPr>
            <p:ph type="title"/>
          </p:nvPr>
        </p:nvSpPr>
        <p:spPr>
          <a:xfrm>
            <a:off x="0" y="111442"/>
            <a:ext cx="7208520" cy="5695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Positive / negative Questions </a:t>
            </a:r>
            <a:endParaRPr/>
          </a:p>
        </p:txBody>
      </p:sp>
      <p:sp>
        <p:nvSpPr>
          <p:cNvPr id="293" name="Google Shape;293;p35"/>
          <p:cNvSpPr txBox="1">
            <a:spLocks noGrp="1"/>
          </p:cNvSpPr>
          <p:nvPr>
            <p:ph type="body" idx="1"/>
          </p:nvPr>
        </p:nvSpPr>
        <p:spPr>
          <a:xfrm>
            <a:off x="167640" y="814476"/>
            <a:ext cx="3195320" cy="574888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GB"/>
              <a:t>Need to listen out for connective words – </a:t>
            </a:r>
            <a:r>
              <a:rPr lang="en-GB" b="1"/>
              <a:t>mais / cependant / pourtant / bien que / neanmoins </a:t>
            </a:r>
            <a:r>
              <a:rPr lang="en-GB"/>
              <a:t>, this means it is P&amp;N.</a:t>
            </a:r>
            <a:endParaRPr/>
          </a:p>
          <a:p>
            <a:pPr marL="0" lvl="0" indent="0" algn="l" rtl="0">
              <a:lnSpc>
                <a:spcPct val="90000"/>
              </a:lnSpc>
              <a:spcBef>
                <a:spcPts val="1000"/>
              </a:spcBef>
              <a:spcAft>
                <a:spcPts val="0"/>
              </a:spcAft>
              <a:buClr>
                <a:schemeClr val="dk1"/>
              </a:buClr>
              <a:buSzPts val="2800"/>
              <a:buNone/>
            </a:pPr>
            <a:r>
              <a:rPr lang="en-GB"/>
              <a:t>Listen to tone of voice to help if it is happy, will be positive. </a:t>
            </a:r>
            <a:endParaRPr/>
          </a:p>
        </p:txBody>
      </p:sp>
      <p:pic>
        <p:nvPicPr>
          <p:cNvPr id="294" name="Google Shape;294;p35"/>
          <p:cNvPicPr preferRelativeResize="0"/>
          <p:nvPr/>
        </p:nvPicPr>
        <p:blipFill rotWithShape="1">
          <a:blip r:embed="rId3">
            <a:alphaModFix/>
          </a:blip>
          <a:srcRect/>
          <a:stretch/>
        </p:blipFill>
        <p:spPr>
          <a:xfrm>
            <a:off x="3374112" y="681037"/>
            <a:ext cx="5454930" cy="3473629"/>
          </a:xfrm>
          <a:prstGeom prst="rect">
            <a:avLst/>
          </a:prstGeom>
          <a:noFill/>
          <a:ln>
            <a:noFill/>
          </a:ln>
        </p:spPr>
      </p:pic>
      <p:pic>
        <p:nvPicPr>
          <p:cNvPr id="295" name="Google Shape;295;p35"/>
          <p:cNvPicPr preferRelativeResize="0"/>
          <p:nvPr/>
        </p:nvPicPr>
        <p:blipFill rotWithShape="1">
          <a:blip r:embed="rId4">
            <a:alphaModFix/>
          </a:blip>
          <a:srcRect/>
          <a:stretch/>
        </p:blipFill>
        <p:spPr>
          <a:xfrm>
            <a:off x="7246218" y="2807368"/>
            <a:ext cx="4573987" cy="4063064"/>
          </a:xfrm>
          <a:prstGeom prst="rect">
            <a:avLst/>
          </a:prstGeom>
          <a:noFill/>
          <a:ln>
            <a:noFill/>
          </a:ln>
        </p:spPr>
      </p:pic>
      <p:pic>
        <p:nvPicPr>
          <p:cNvPr id="296" name="Google Shape;296;p35"/>
          <p:cNvPicPr preferRelativeResize="0"/>
          <p:nvPr/>
        </p:nvPicPr>
        <p:blipFill rotWithShape="1">
          <a:blip r:embed="rId5">
            <a:alphaModFix/>
          </a:blip>
          <a:srcRect/>
          <a:stretch/>
        </p:blipFill>
        <p:spPr>
          <a:xfrm>
            <a:off x="10850880" y="839876"/>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
                                        </p:tgtEl>
                                        <p:attrNameLst>
                                          <p:attrName>style.visibility</p:attrName>
                                        </p:attrNameLst>
                                      </p:cBhvr>
                                      <p:to>
                                        <p:strVal val="visible"/>
                                      </p:to>
                                    </p:set>
                                    <p:animEffect transition="in" filter="fade">
                                      <p:cBhvr>
                                        <p:cTn id="7" dur="50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300"/>
        <p:cNvGrpSpPr/>
        <p:nvPr/>
      </p:nvGrpSpPr>
      <p:grpSpPr>
        <a:xfrm>
          <a:off x="0" y="0"/>
          <a:ext cx="0" cy="0"/>
          <a:chOff x="0" y="0"/>
          <a:chExt cx="0" cy="0"/>
        </a:xfrm>
      </p:grpSpPr>
      <p:sp>
        <p:nvSpPr>
          <p:cNvPr id="301" name="Google Shape;301;p3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55555"/>
              </a:buClr>
              <a:buSzPts val="2800"/>
              <a:buFont typeface="Arial"/>
              <a:buChar char="•"/>
            </a:pPr>
            <a:r>
              <a:rPr lang="en-GB" b="1" i="0" u="sng" strike="noStrike">
                <a:solidFill>
                  <a:schemeClr val="hlink"/>
                </a:solidFill>
                <a:latin typeface="Open Sans"/>
                <a:ea typeface="Open Sans"/>
                <a:cs typeface="Open Sans"/>
                <a:sym typeface="Open Sans"/>
                <a:hlinkClick r:id="rId3"/>
              </a:rPr>
              <a:t>Resource</a:t>
            </a:r>
            <a:endParaRPr b="0" i="0" u="none" strike="noStrike">
              <a:solidFill>
                <a:srgbClr val="555555"/>
              </a:solidFill>
              <a:latin typeface="Open Sans"/>
              <a:ea typeface="Open Sans"/>
              <a:cs typeface="Open Sans"/>
              <a:sym typeface="Open Sans"/>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F1</a:t>
            </a:r>
            <a:r>
              <a:rPr lang="en-GB" sz="1800" b="0" i="0">
                <a:solidFill>
                  <a:srgbClr val="222222"/>
                </a:solidFill>
                <a:latin typeface="Arial"/>
                <a:ea typeface="Arial"/>
                <a:cs typeface="Arial"/>
                <a:sym typeface="Arial"/>
              </a:rPr>
              <a:t>    Pour le mariage, on était dans un château incroyablement beau. Mais il n’y</a:t>
            </a:r>
            <a:br>
              <a:rPr lang="en-GB" sz="1800" b="0" i="0">
                <a:solidFill>
                  <a:srgbClr val="222222"/>
                </a:solidFill>
                <a:latin typeface="Arial"/>
                <a:ea typeface="Arial"/>
                <a:cs typeface="Arial"/>
                <a:sym typeface="Arial"/>
              </a:rPr>
            </a:br>
            <a:r>
              <a:rPr lang="en-GB" sz="1800" b="0" i="0">
                <a:solidFill>
                  <a:srgbClr val="222222"/>
                </a:solidFill>
                <a:latin typeface="Arial"/>
                <a:ea typeface="Arial"/>
                <a:cs typeface="Arial"/>
                <a:sym typeface="Arial"/>
              </a:rPr>
              <a:t>avait pas de chauffage donc il a fait froid pendant la cérémonie. Quel dommage !</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F1</a:t>
            </a:r>
            <a:r>
              <a:rPr lang="en-GB" sz="1800" b="0" i="0">
                <a:solidFill>
                  <a:srgbClr val="222222"/>
                </a:solidFill>
                <a:latin typeface="Arial"/>
                <a:ea typeface="Arial"/>
                <a:cs typeface="Arial"/>
                <a:sym typeface="Arial"/>
              </a:rPr>
              <a:t>  La robe était franchement moche. Je ne sais pas pourquoi elle a décidé de porter ça.</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3</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F1</a:t>
            </a:r>
            <a:r>
              <a:rPr lang="en-GB" sz="1800" b="0" i="0">
                <a:solidFill>
                  <a:srgbClr val="222222"/>
                </a:solidFill>
                <a:latin typeface="Arial"/>
                <a:ea typeface="Arial"/>
                <a:cs typeface="Arial"/>
                <a:sym typeface="Arial"/>
              </a:rPr>
              <a:t>  Je veux le même repas quand je me marierai. C’était équilibré et bien présenté.</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4</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F1</a:t>
            </a:r>
            <a:r>
              <a:rPr lang="en-GB" sz="1800" b="0" i="0">
                <a:solidFill>
                  <a:srgbClr val="222222"/>
                </a:solidFill>
                <a:latin typeface="Arial"/>
                <a:ea typeface="Arial"/>
                <a:cs typeface="Arial"/>
                <a:sym typeface="Arial"/>
              </a:rPr>
              <a:t>  Je n’ai pas dansé car la musique était terrible. Heureusement, il y avait aussi un spectacle qui m’a fait rire.</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5</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F1</a:t>
            </a:r>
            <a:r>
              <a:rPr lang="en-GB" sz="1800" b="0" i="0">
                <a:solidFill>
                  <a:srgbClr val="222222"/>
                </a:solidFill>
                <a:latin typeface="Arial"/>
                <a:ea typeface="Arial"/>
                <a:cs typeface="Arial"/>
                <a:sym typeface="Arial"/>
              </a:rPr>
              <a:t>  Je me suis bien entendue avec les invités à ma table. Je me suis fait de nouveaux amis, je suis contente.</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305"/>
        <p:cNvGrpSpPr/>
        <p:nvPr/>
      </p:nvGrpSpPr>
      <p:grpSpPr>
        <a:xfrm>
          <a:off x="0" y="0"/>
          <a:ext cx="0" cy="0"/>
          <a:chOff x="0" y="0"/>
          <a:chExt cx="0" cy="0"/>
        </a:xfrm>
      </p:grpSpPr>
      <p:sp>
        <p:nvSpPr>
          <p:cNvPr id="306" name="Google Shape;306;p37"/>
          <p:cNvSpPr txBox="1">
            <a:spLocks noGrp="1"/>
          </p:cNvSpPr>
          <p:nvPr>
            <p:ph type="title"/>
          </p:nvPr>
        </p:nvSpPr>
        <p:spPr>
          <a:xfrm>
            <a:off x="0" y="80645"/>
            <a:ext cx="4485640" cy="48831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Multiple choice </a:t>
            </a:r>
            <a:endParaRPr/>
          </a:p>
        </p:txBody>
      </p:sp>
      <p:sp>
        <p:nvSpPr>
          <p:cNvPr id="307" name="Google Shape;307;p37"/>
          <p:cNvSpPr txBox="1">
            <a:spLocks noGrp="1"/>
          </p:cNvSpPr>
          <p:nvPr>
            <p:ph type="body" idx="1"/>
          </p:nvPr>
        </p:nvSpPr>
        <p:spPr>
          <a:xfrm>
            <a:off x="116840" y="728345"/>
            <a:ext cx="2342581" cy="4694993"/>
          </a:xfrm>
          <a:prstGeom prst="rect">
            <a:avLst/>
          </a:prstGeom>
          <a:no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chemeClr val="dk1"/>
              </a:buClr>
              <a:buSzPct val="100000"/>
              <a:buFont typeface="Calibri"/>
              <a:buChar char="-"/>
            </a:pPr>
            <a:r>
              <a:rPr lang="en-GB"/>
              <a:t>These questions, translate first the key words (verbs / persons / tenses)</a:t>
            </a:r>
            <a:endParaRPr/>
          </a:p>
          <a:p>
            <a:pPr marL="228600" lvl="0" indent="-228600" algn="l" rtl="0">
              <a:lnSpc>
                <a:spcPct val="90000"/>
              </a:lnSpc>
              <a:spcBef>
                <a:spcPts val="1000"/>
              </a:spcBef>
              <a:spcAft>
                <a:spcPts val="0"/>
              </a:spcAft>
              <a:buClr>
                <a:schemeClr val="dk1"/>
              </a:buClr>
              <a:buSzPct val="100000"/>
              <a:buFont typeface="Calibri"/>
              <a:buChar char="-"/>
            </a:pPr>
            <a:r>
              <a:rPr lang="en-GB"/>
              <a:t>Will try to catch you out by mentioning each phrase but in another way e.g. in a </a:t>
            </a:r>
            <a:r>
              <a:rPr lang="en-GB" b="1"/>
              <a:t>NEGATIVE / ANOTHER TENSE / ANOTHER PERSON</a:t>
            </a:r>
            <a:endParaRPr/>
          </a:p>
          <a:p>
            <a:pPr marL="228600" lvl="0" indent="-90804" algn="l" rtl="0">
              <a:lnSpc>
                <a:spcPct val="90000"/>
              </a:lnSpc>
              <a:spcBef>
                <a:spcPts val="1000"/>
              </a:spcBef>
              <a:spcAft>
                <a:spcPts val="0"/>
              </a:spcAft>
              <a:buClr>
                <a:schemeClr val="dk1"/>
              </a:buClr>
              <a:buSzPct val="100000"/>
              <a:buFont typeface="Calibri"/>
              <a:buNone/>
            </a:pPr>
            <a:endParaRPr/>
          </a:p>
          <a:p>
            <a:pPr marL="0" lvl="0" indent="0" algn="l" rtl="0">
              <a:lnSpc>
                <a:spcPct val="90000"/>
              </a:lnSpc>
              <a:spcBef>
                <a:spcPts val="1000"/>
              </a:spcBef>
              <a:spcAft>
                <a:spcPts val="0"/>
              </a:spcAft>
              <a:buClr>
                <a:schemeClr val="dk1"/>
              </a:buClr>
              <a:buSzPct val="100000"/>
              <a:buNone/>
            </a:pPr>
            <a:endParaRPr/>
          </a:p>
        </p:txBody>
      </p:sp>
      <p:pic>
        <p:nvPicPr>
          <p:cNvPr id="308" name="Google Shape;308;p37"/>
          <p:cNvPicPr preferRelativeResize="0"/>
          <p:nvPr/>
        </p:nvPicPr>
        <p:blipFill rotWithShape="1">
          <a:blip r:embed="rId3">
            <a:alphaModFix/>
          </a:blip>
          <a:srcRect/>
          <a:stretch/>
        </p:blipFill>
        <p:spPr>
          <a:xfrm>
            <a:off x="3444240" y="80645"/>
            <a:ext cx="5664491" cy="2844946"/>
          </a:xfrm>
          <a:prstGeom prst="rect">
            <a:avLst/>
          </a:prstGeom>
          <a:noFill/>
          <a:ln>
            <a:noFill/>
          </a:ln>
        </p:spPr>
      </p:pic>
      <p:pic>
        <p:nvPicPr>
          <p:cNvPr id="309" name="Google Shape;309;p37"/>
          <p:cNvPicPr preferRelativeResize="0"/>
          <p:nvPr/>
        </p:nvPicPr>
        <p:blipFill rotWithShape="1">
          <a:blip r:embed="rId4">
            <a:alphaModFix/>
          </a:blip>
          <a:srcRect/>
          <a:stretch/>
        </p:blipFill>
        <p:spPr>
          <a:xfrm>
            <a:off x="2459421" y="2925591"/>
            <a:ext cx="5969307" cy="3657788"/>
          </a:xfrm>
          <a:prstGeom prst="rect">
            <a:avLst/>
          </a:prstGeom>
          <a:noFill/>
          <a:ln>
            <a:noFill/>
          </a:ln>
        </p:spPr>
      </p:pic>
      <p:pic>
        <p:nvPicPr>
          <p:cNvPr id="310" name="Google Shape;310;p37"/>
          <p:cNvPicPr preferRelativeResize="0"/>
          <p:nvPr/>
        </p:nvPicPr>
        <p:blipFill rotWithShape="1">
          <a:blip r:embed="rId5">
            <a:alphaModFix/>
          </a:blip>
          <a:srcRect/>
          <a:stretch/>
        </p:blipFill>
        <p:spPr>
          <a:xfrm>
            <a:off x="7281353" y="4071858"/>
            <a:ext cx="4902452" cy="2101958"/>
          </a:xfrm>
          <a:prstGeom prst="rect">
            <a:avLst/>
          </a:prstGeom>
          <a:noFill/>
          <a:ln>
            <a:noFill/>
          </a:ln>
        </p:spPr>
      </p:pic>
      <p:pic>
        <p:nvPicPr>
          <p:cNvPr id="311" name="Google Shape;311;p37"/>
          <p:cNvPicPr preferRelativeResize="0"/>
          <p:nvPr/>
        </p:nvPicPr>
        <p:blipFill rotWithShape="1">
          <a:blip r:embed="rId6">
            <a:alphaModFix/>
          </a:blip>
          <a:srcRect/>
          <a:stretch/>
        </p:blipFill>
        <p:spPr>
          <a:xfrm>
            <a:off x="10627360" y="858520"/>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1"/>
                                        </p:tgtEl>
                                        <p:attrNameLst>
                                          <p:attrName>style.visibility</p:attrName>
                                        </p:attrNameLst>
                                      </p:cBhvr>
                                      <p:to>
                                        <p:strVal val="visible"/>
                                      </p:to>
                                    </p:set>
                                    <p:animEffect transition="in" filter="fade">
                                      <p:cBhvr>
                                        <p:cTn id="7" dur="5000"/>
                                        <p:tgtEl>
                                          <p:spTgt spid="3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315"/>
        <p:cNvGrpSpPr/>
        <p:nvPr/>
      </p:nvGrpSpPr>
      <p:grpSpPr>
        <a:xfrm>
          <a:off x="0" y="0"/>
          <a:ext cx="0" cy="0"/>
          <a:chOff x="0" y="0"/>
          <a:chExt cx="0" cy="0"/>
        </a:xfrm>
      </p:grpSpPr>
      <p:sp>
        <p:nvSpPr>
          <p:cNvPr id="316" name="Google Shape;31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317" name="Google Shape;317;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1080135" marR="360045" lvl="0" indent="-720090" algn="l" rtl="0">
              <a:lnSpc>
                <a:spcPct val="90000"/>
              </a:lnSpc>
              <a:spcBef>
                <a:spcPts val="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F3</a:t>
            </a:r>
            <a:r>
              <a:rPr lang="en-GB" sz="1800" b="0" i="0">
                <a:solidFill>
                  <a:srgbClr val="222222"/>
                </a:solidFill>
                <a:latin typeface="Arial"/>
                <a:ea typeface="Arial"/>
                <a:cs typeface="Arial"/>
                <a:sym typeface="Arial"/>
              </a:rPr>
              <a:t>  J’aime passer le jour de mon anniversaire avec mes parents et ma sœur. Ma copine ne comprend pas car, elle, elle préfère être seule.</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J’ai fêté mon dernier anniversaire au cinéma où j’ai vu un film d’horreur dans</a:t>
            </a:r>
            <a:br>
              <a:rPr lang="en-GB" sz="1800" b="0" i="0">
                <a:solidFill>
                  <a:srgbClr val="222222"/>
                </a:solidFill>
                <a:latin typeface="Arial"/>
                <a:ea typeface="Arial"/>
                <a:cs typeface="Arial"/>
                <a:sym typeface="Arial"/>
              </a:rPr>
            </a:br>
            <a:r>
              <a:rPr lang="en-GB" sz="1800" b="0" i="0">
                <a:solidFill>
                  <a:srgbClr val="222222"/>
                </a:solidFill>
                <a:latin typeface="Arial"/>
                <a:ea typeface="Arial"/>
                <a:cs typeface="Arial"/>
                <a:sym typeface="Arial"/>
              </a:rPr>
              <a:t>un parc d’attractions. Cette année, ma mère ne veut pas cuisiner. Alors, on ira en ville prendre un repas.</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3</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Les bijoux, ce n’est pas mon style. L’idéal ce serait qu’on m’achète un ordinateur même si le portable que j’ai reçu récemment est déjà démodé.</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4</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M2</a:t>
            </a:r>
            <a:r>
              <a:rPr lang="en-GB" sz="1800" b="0" i="0">
                <a:solidFill>
                  <a:srgbClr val="222222"/>
                </a:solidFill>
                <a:latin typeface="Arial"/>
                <a:ea typeface="Arial"/>
                <a:cs typeface="Arial"/>
                <a:sym typeface="Arial"/>
              </a:rPr>
              <a:t>  Une destination populaire de vacances après les examens c’est la plage. Moi, je n’irai pas. Je passerai une semaine en pleine nature dans un champ sous ma tente.</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321"/>
        <p:cNvGrpSpPr/>
        <p:nvPr/>
      </p:nvGrpSpPr>
      <p:grpSpPr>
        <a:xfrm>
          <a:off x="0" y="0"/>
          <a:ext cx="0" cy="0"/>
          <a:chOff x="0" y="0"/>
          <a:chExt cx="0" cy="0"/>
        </a:xfrm>
      </p:grpSpPr>
      <p:sp>
        <p:nvSpPr>
          <p:cNvPr id="322" name="Google Shape;322;p39"/>
          <p:cNvSpPr txBox="1">
            <a:spLocks noGrp="1"/>
          </p:cNvSpPr>
          <p:nvPr>
            <p:ph type="title"/>
          </p:nvPr>
        </p:nvSpPr>
        <p:spPr>
          <a:xfrm>
            <a:off x="218440" y="202565"/>
            <a:ext cx="7320280" cy="3054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Choose 3 correct answers</a:t>
            </a:r>
            <a:endParaRPr/>
          </a:p>
        </p:txBody>
      </p:sp>
      <p:sp>
        <p:nvSpPr>
          <p:cNvPr id="323" name="Google Shape;323;p39"/>
          <p:cNvSpPr txBox="1">
            <a:spLocks noGrp="1"/>
          </p:cNvSpPr>
          <p:nvPr>
            <p:ph type="body" idx="1"/>
          </p:nvPr>
        </p:nvSpPr>
        <p:spPr>
          <a:xfrm>
            <a:off x="226060" y="921385"/>
            <a:ext cx="3652520" cy="3731895"/>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GB"/>
              <a:t>Choose 3</a:t>
            </a:r>
            <a:endParaRPr/>
          </a:p>
          <a:p>
            <a:pPr marL="228600" lvl="0" indent="-228600" algn="l" rtl="0">
              <a:lnSpc>
                <a:spcPct val="90000"/>
              </a:lnSpc>
              <a:spcBef>
                <a:spcPts val="1000"/>
              </a:spcBef>
              <a:spcAft>
                <a:spcPts val="0"/>
              </a:spcAft>
              <a:buClr>
                <a:schemeClr val="dk1"/>
              </a:buClr>
              <a:buSzPct val="100000"/>
              <a:buChar char="•"/>
            </a:pPr>
            <a:r>
              <a:rPr lang="en-GB"/>
              <a:t>Tick off ones which are incorrect as you are listening – process of elimination</a:t>
            </a:r>
            <a:endParaRPr/>
          </a:p>
          <a:p>
            <a:pPr marL="228600" lvl="0" indent="-228600" algn="l" rtl="0">
              <a:lnSpc>
                <a:spcPct val="90000"/>
              </a:lnSpc>
              <a:spcBef>
                <a:spcPts val="1000"/>
              </a:spcBef>
              <a:spcAft>
                <a:spcPts val="0"/>
              </a:spcAft>
              <a:buClr>
                <a:schemeClr val="dk1"/>
              </a:buClr>
              <a:buSzPct val="100000"/>
              <a:buChar char="•"/>
            </a:pPr>
            <a:r>
              <a:rPr lang="en-GB"/>
              <a:t>Listen for negatives</a:t>
            </a:r>
            <a:endParaRPr/>
          </a:p>
          <a:p>
            <a:pPr marL="228600" lvl="0" indent="-228600" algn="l" rtl="0">
              <a:lnSpc>
                <a:spcPct val="90000"/>
              </a:lnSpc>
              <a:spcBef>
                <a:spcPts val="1000"/>
              </a:spcBef>
              <a:spcAft>
                <a:spcPts val="0"/>
              </a:spcAft>
              <a:buClr>
                <a:schemeClr val="dk1"/>
              </a:buClr>
              <a:buSzPct val="100000"/>
              <a:buChar char="•"/>
            </a:pPr>
            <a:r>
              <a:rPr lang="en-GB"/>
              <a:t>Talking about another person – friend / sibling / parents</a:t>
            </a:r>
            <a:endParaRPr/>
          </a:p>
          <a:p>
            <a:pPr marL="228600" lvl="0" indent="-228600" algn="l" rtl="0">
              <a:lnSpc>
                <a:spcPct val="90000"/>
              </a:lnSpc>
              <a:spcBef>
                <a:spcPts val="1000"/>
              </a:spcBef>
              <a:spcAft>
                <a:spcPts val="0"/>
              </a:spcAft>
              <a:buClr>
                <a:schemeClr val="dk1"/>
              </a:buClr>
              <a:buSzPct val="100000"/>
              <a:buChar char="•"/>
            </a:pPr>
            <a:r>
              <a:rPr lang="en-GB"/>
              <a:t>In another tense</a:t>
            </a:r>
            <a:endParaRPr/>
          </a:p>
        </p:txBody>
      </p:sp>
      <p:pic>
        <p:nvPicPr>
          <p:cNvPr id="324" name="Google Shape;324;p39"/>
          <p:cNvPicPr preferRelativeResize="0"/>
          <p:nvPr/>
        </p:nvPicPr>
        <p:blipFill rotWithShape="1">
          <a:blip r:embed="rId3">
            <a:alphaModFix/>
          </a:blip>
          <a:srcRect/>
          <a:stretch/>
        </p:blipFill>
        <p:spPr>
          <a:xfrm>
            <a:off x="3878580" y="912938"/>
            <a:ext cx="8017174" cy="5264342"/>
          </a:xfrm>
          <a:prstGeom prst="rect">
            <a:avLst/>
          </a:prstGeom>
          <a:noFill/>
          <a:ln>
            <a:noFill/>
          </a:ln>
        </p:spPr>
      </p:pic>
      <p:pic>
        <p:nvPicPr>
          <p:cNvPr id="325" name="Google Shape;325;p39"/>
          <p:cNvPicPr preferRelativeResize="0"/>
          <p:nvPr/>
        </p:nvPicPr>
        <p:blipFill rotWithShape="1">
          <a:blip r:embed="rId4">
            <a:alphaModFix/>
          </a:blip>
          <a:srcRect/>
          <a:stretch/>
        </p:blipFill>
        <p:spPr>
          <a:xfrm>
            <a:off x="11165840" y="274320"/>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animEffect transition="in" filter="fade">
                                      <p:cBhvr>
                                        <p:cTn id="7" dur="5000"/>
                                        <p:tgtEl>
                                          <p:spTgt spid="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329"/>
        <p:cNvGrpSpPr/>
        <p:nvPr/>
      </p:nvGrpSpPr>
      <p:grpSpPr>
        <a:xfrm>
          <a:off x="0" y="0"/>
          <a:ext cx="0" cy="0"/>
          <a:chOff x="0" y="0"/>
          <a:chExt cx="0" cy="0"/>
        </a:xfrm>
      </p:grpSpPr>
      <p:sp>
        <p:nvSpPr>
          <p:cNvPr id="330" name="Google Shape;330;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331" name="Google Shape;331;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60045" marR="360045" lvl="0" indent="-228600" algn="l" rtl="0">
              <a:lnSpc>
                <a:spcPct val="90000"/>
              </a:lnSpc>
              <a:spcBef>
                <a:spcPts val="0"/>
              </a:spcBef>
              <a:spcAft>
                <a:spcPts val="0"/>
              </a:spcAft>
              <a:buClr>
                <a:srgbClr val="222222"/>
              </a:buClr>
              <a:buSzPts val="1800"/>
              <a:buChar char="•"/>
            </a:pPr>
            <a:r>
              <a:rPr lang="en-GB" sz="1800" b="1" i="0">
                <a:solidFill>
                  <a:srgbClr val="222222"/>
                </a:solidFill>
                <a:latin typeface="Arial"/>
                <a:ea typeface="Arial"/>
                <a:cs typeface="Arial"/>
                <a:sym typeface="Arial"/>
              </a:rPr>
              <a:t>M3</a:t>
            </a:r>
            <a:r>
              <a:rPr lang="en-GB" sz="1800" b="0" i="0">
                <a:solidFill>
                  <a:srgbClr val="222222"/>
                </a:solidFill>
                <a:latin typeface="Arial"/>
                <a:ea typeface="Arial"/>
                <a:cs typeface="Arial"/>
                <a:sym typeface="Arial"/>
              </a:rPr>
              <a:t>    Monsieur, le 14 juillet, qu'en pensez-vous ?</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Vous savez, je suis trop vieux pour faire la fête jusqu'au petit matin. Par contre, avoir la possibilité de voir des spectacles dans la rue, c'est quelque chose qui me plaît. Les feux d'artifice, ça m'intéressait quand j'étais plus jeune. Mais, maintenant, je trouve que c'est toujours la même chose chaque année. En plus, on dépense beaucoup trop d’argent.</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94"/>
        <p:cNvGrpSpPr/>
        <p:nvPr/>
      </p:nvGrpSpPr>
      <p:grpSpPr>
        <a:xfrm>
          <a:off x="0" y="0"/>
          <a:ext cx="0" cy="0"/>
          <a:chOff x="0" y="0"/>
          <a:chExt cx="0" cy="0"/>
        </a:xfrm>
      </p:grpSpPr>
      <p:sp>
        <p:nvSpPr>
          <p:cNvPr id="195" name="Google Shape;195;p23"/>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pic>
        <p:nvPicPr>
          <p:cNvPr id="196" name="Google Shape;196;p23"/>
          <p:cNvPicPr preferRelativeResize="0">
            <a:picLocks noGrp="1"/>
          </p:cNvPicPr>
          <p:nvPr>
            <p:ph type="body" idx="1"/>
          </p:nvPr>
        </p:nvPicPr>
        <p:blipFill rotWithShape="1">
          <a:blip r:embed="rId3">
            <a:alphaModFix/>
          </a:blip>
          <a:srcRect/>
          <a:stretch/>
        </p:blipFill>
        <p:spPr>
          <a:xfrm>
            <a:off x="0" y="0"/>
            <a:ext cx="3000000" cy="3000000"/>
          </a:xfrm>
          <a:prstGeom prst="rect">
            <a:avLst/>
          </a:prstGeom>
          <a:noFill/>
          <a:ln>
            <a:noFill/>
          </a:ln>
        </p:spPr>
      </p:pic>
      <p:pic>
        <p:nvPicPr>
          <p:cNvPr id="197" name="Google Shape;197;p23"/>
          <p:cNvPicPr preferRelativeResize="0"/>
          <p:nvPr/>
        </p:nvPicPr>
        <p:blipFill rotWithShape="1">
          <a:blip r:embed="rId4">
            <a:alphaModFix/>
          </a:blip>
          <a:srcRect/>
          <a:stretch/>
        </p:blipFill>
        <p:spPr>
          <a:xfrm>
            <a:off x="8851062" y="3778540"/>
            <a:ext cx="2944761" cy="2944761"/>
          </a:xfrm>
          <a:prstGeom prst="rect">
            <a:avLst/>
          </a:prstGeom>
          <a:noFill/>
          <a:ln>
            <a:noFill/>
          </a:ln>
        </p:spPr>
      </p:pic>
      <p:graphicFrame>
        <p:nvGraphicFramePr>
          <p:cNvPr id="198" name="Google Shape;198;p23"/>
          <p:cNvGraphicFramePr/>
          <p:nvPr/>
        </p:nvGraphicFramePr>
        <p:xfrm>
          <a:off x="-1" y="733856"/>
          <a:ext cx="3000000" cy="3000000"/>
        </p:xfrm>
        <a:graphic>
          <a:graphicData uri="http://schemas.openxmlformats.org/drawingml/2006/table">
            <a:tbl>
              <a:tblPr firstRow="1" firstCol="1" bandRow="1">
                <a:noFill/>
                <a:tableStyleId>{1DE3A75F-1651-4398-8B1F-1358B476C118}</a:tableStyleId>
              </a:tblPr>
              <a:tblGrid>
                <a:gridCol w="4145700">
                  <a:extLst>
                    <a:ext uri="{9D8B030D-6E8A-4147-A177-3AD203B41FA5}">
                      <a16:colId xmlns:a16="http://schemas.microsoft.com/office/drawing/2014/main" val="20000"/>
                    </a:ext>
                  </a:extLst>
                </a:gridCol>
                <a:gridCol w="4428450">
                  <a:extLst>
                    <a:ext uri="{9D8B030D-6E8A-4147-A177-3AD203B41FA5}">
                      <a16:colId xmlns:a16="http://schemas.microsoft.com/office/drawing/2014/main" val="20001"/>
                    </a:ext>
                  </a:extLst>
                </a:gridCol>
              </a:tblGrid>
              <a:tr h="289950">
                <a:tc>
                  <a:txBody>
                    <a:bodyPr/>
                    <a:lstStyle/>
                    <a:p>
                      <a:pPr marL="0" marR="0" lvl="0" indent="0" algn="ctr" rtl="0">
                        <a:lnSpc>
                          <a:spcPct val="107000"/>
                        </a:lnSpc>
                        <a:spcBef>
                          <a:spcPts val="0"/>
                        </a:spcBef>
                        <a:spcAft>
                          <a:spcPts val="0"/>
                        </a:spcAft>
                        <a:buNone/>
                      </a:pPr>
                      <a:r>
                        <a:rPr lang="en-GB" sz="1600" u="none" strike="noStrike" cap="none"/>
                        <a:t>Français</a:t>
                      </a:r>
                      <a:endParaRPr sz="1600" u="none" strike="noStrike" cap="none">
                        <a:latin typeface="Calibri"/>
                        <a:ea typeface="Calibri"/>
                        <a:cs typeface="Calibri"/>
                        <a:sym typeface="Calibri"/>
                      </a:endParaRPr>
                    </a:p>
                  </a:txBody>
                  <a:tcPr marL="41225" marR="41225" marT="0" marB="0"/>
                </a:tc>
                <a:tc>
                  <a:txBody>
                    <a:bodyPr/>
                    <a:lstStyle/>
                    <a:p>
                      <a:pPr marL="0" marR="0" lvl="0" indent="0" algn="ctr" rtl="0">
                        <a:lnSpc>
                          <a:spcPct val="107000"/>
                        </a:lnSpc>
                        <a:spcBef>
                          <a:spcPts val="0"/>
                        </a:spcBef>
                        <a:spcAft>
                          <a:spcPts val="0"/>
                        </a:spcAft>
                        <a:buNone/>
                      </a:pPr>
                      <a:r>
                        <a:rPr lang="en-GB" sz="1600" u="none" strike="noStrike" cap="none"/>
                        <a:t>English</a:t>
                      </a:r>
                      <a:endParaRPr sz="1600" u="none" strike="noStrike" cap="none">
                        <a:latin typeface="Calibri"/>
                        <a:ea typeface="Calibri"/>
                        <a:cs typeface="Calibri"/>
                        <a:sym typeface="Calibri"/>
                      </a:endParaRPr>
                    </a:p>
                  </a:txBody>
                  <a:tcPr marL="41225" marR="41225" marT="0" marB="0"/>
                </a:tc>
                <a:extLst>
                  <a:ext uri="{0D108BD9-81ED-4DB2-BD59-A6C34878D82A}">
                    <a16:rowId xmlns:a16="http://schemas.microsoft.com/office/drawing/2014/main" val="10000"/>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In my opinion it’s…</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01"/>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Normally I like…</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02"/>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There is a... but no …</a:t>
                      </a:r>
                      <a:endParaRPr/>
                    </a:p>
                  </a:txBody>
                  <a:tcPr marL="41225" marR="41225" marT="0" marB="0"/>
                </a:tc>
                <a:extLst>
                  <a:ext uri="{0D108BD9-81ED-4DB2-BD59-A6C34878D82A}">
                    <a16:rowId xmlns:a16="http://schemas.microsoft.com/office/drawing/2014/main" val="10003"/>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Last week I went…</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04"/>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He / she said that it was…</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05"/>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I liked it because it was…</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06"/>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When I was younger I was/ I had</a:t>
                      </a:r>
                      <a:endParaRPr/>
                    </a:p>
                  </a:txBody>
                  <a:tcPr marL="41225" marR="41225" marT="0" marB="0"/>
                </a:tc>
                <a:extLst>
                  <a:ext uri="{0D108BD9-81ED-4DB2-BD59-A6C34878D82A}">
                    <a16:rowId xmlns:a16="http://schemas.microsoft.com/office/drawing/2014/main" val="10007"/>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Last year we went…</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08"/>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I would have preferred…</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09"/>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Next year I am going to….</a:t>
                      </a:r>
                      <a:endParaRPr/>
                    </a:p>
                  </a:txBody>
                  <a:tcPr marL="41225" marR="41225" marT="0" marB="0"/>
                </a:tc>
                <a:extLst>
                  <a:ext uri="{0D108BD9-81ED-4DB2-BD59-A6C34878D82A}">
                    <a16:rowId xmlns:a16="http://schemas.microsoft.com/office/drawing/2014/main" val="10010"/>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Next weekend we are going to …</a:t>
                      </a:r>
                      <a:endParaRPr/>
                    </a:p>
                  </a:txBody>
                  <a:tcPr marL="41225" marR="41225" marT="0" marB="0"/>
                </a:tc>
                <a:extLst>
                  <a:ext uri="{0D108BD9-81ED-4DB2-BD59-A6C34878D82A}">
                    <a16:rowId xmlns:a16="http://schemas.microsoft.com/office/drawing/2014/main" val="10011"/>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It will be…</a:t>
                      </a:r>
                      <a:endParaRPr/>
                    </a:p>
                  </a:txBody>
                  <a:tcPr marL="41225" marR="41225" marT="0" marB="0"/>
                </a:tc>
                <a:extLst>
                  <a:ext uri="{0D108BD9-81ED-4DB2-BD59-A6C34878D82A}">
                    <a16:rowId xmlns:a16="http://schemas.microsoft.com/office/drawing/2014/main" val="10012"/>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In the future I would like</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13"/>
                  </a:ext>
                </a:extLst>
              </a:tr>
              <a:tr h="380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I think that it would be…</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14"/>
                  </a:ext>
                </a:extLst>
              </a:tr>
              <a:tr h="475300">
                <a:tc>
                  <a:txBody>
                    <a:bodyPr/>
                    <a:lstStyle/>
                    <a:p>
                      <a:pPr marL="0" marR="0" lvl="0" indent="0" algn="l" rtl="0">
                        <a:spcBef>
                          <a:spcPts val="0"/>
                        </a:spcBef>
                        <a:spcAft>
                          <a:spcPts val="0"/>
                        </a:spcAft>
                        <a:buNone/>
                      </a:pPr>
                      <a:endParaRPr sz="1600"/>
                    </a:p>
                  </a:txBody>
                  <a:tcPr marL="41225" marR="41225" marT="0" marB="0"/>
                </a:tc>
                <a:tc>
                  <a:txBody>
                    <a:bodyPr/>
                    <a:lstStyle/>
                    <a:p>
                      <a:pPr marL="0" marR="0" lvl="0" indent="0" algn="l" rtl="0">
                        <a:lnSpc>
                          <a:spcPct val="107000"/>
                        </a:lnSpc>
                        <a:spcBef>
                          <a:spcPts val="0"/>
                        </a:spcBef>
                        <a:spcAft>
                          <a:spcPts val="0"/>
                        </a:spcAft>
                        <a:buNone/>
                      </a:pPr>
                      <a:r>
                        <a:rPr lang="en-GB" sz="1600"/>
                        <a:t>If I had the choice I would like… </a:t>
                      </a:r>
                      <a:endParaRPr sz="1600">
                        <a:latin typeface="Calibri"/>
                        <a:ea typeface="Calibri"/>
                        <a:cs typeface="Calibri"/>
                        <a:sym typeface="Calibri"/>
                      </a:endParaRPr>
                    </a:p>
                  </a:txBody>
                  <a:tcPr marL="41225" marR="41225" marT="0" marB="0"/>
                </a:tc>
                <a:extLst>
                  <a:ext uri="{0D108BD9-81ED-4DB2-BD59-A6C34878D82A}">
                    <a16:rowId xmlns:a16="http://schemas.microsoft.com/office/drawing/2014/main" val="10015"/>
                  </a:ext>
                </a:extLst>
              </a:tr>
            </a:tbl>
          </a:graphicData>
        </a:graphic>
      </p:graphicFrame>
      <p:sp>
        <p:nvSpPr>
          <p:cNvPr id="199" name="Google Shape;199;p23"/>
          <p:cNvSpPr/>
          <p:nvPr/>
        </p:nvSpPr>
        <p:spPr>
          <a:xfrm>
            <a:off x="8706677" y="1656522"/>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Transferable language test</a:t>
            </a:r>
            <a:endParaRPr/>
          </a:p>
        </p:txBody>
      </p:sp>
      <p:pic>
        <p:nvPicPr>
          <p:cNvPr id="200" name="Google Shape;200;p23"/>
          <p:cNvPicPr preferRelativeResize="0"/>
          <p:nvPr/>
        </p:nvPicPr>
        <p:blipFill rotWithShape="1">
          <a:blip r:embed="rId5">
            <a:alphaModFix/>
          </a:blip>
          <a:srcRect/>
          <a:stretch/>
        </p:blipFill>
        <p:spPr>
          <a:xfrm>
            <a:off x="8180171" y="134699"/>
            <a:ext cx="3771900" cy="1181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335"/>
        <p:cNvGrpSpPr/>
        <p:nvPr/>
      </p:nvGrpSpPr>
      <p:grpSpPr>
        <a:xfrm>
          <a:off x="0" y="0"/>
          <a:ext cx="0" cy="0"/>
          <a:chOff x="0" y="0"/>
          <a:chExt cx="0" cy="0"/>
        </a:xfrm>
      </p:grpSpPr>
      <p:sp>
        <p:nvSpPr>
          <p:cNvPr id="336" name="Google Shape;336;p41"/>
          <p:cNvSpPr txBox="1">
            <a:spLocks noGrp="1"/>
          </p:cNvSpPr>
          <p:nvPr>
            <p:ph type="title"/>
          </p:nvPr>
        </p:nvSpPr>
        <p:spPr>
          <a:xfrm>
            <a:off x="0" y="182246"/>
            <a:ext cx="5542280" cy="31591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Write in French</a:t>
            </a:r>
            <a:endParaRPr/>
          </a:p>
        </p:txBody>
      </p:sp>
      <p:sp>
        <p:nvSpPr>
          <p:cNvPr id="337" name="Google Shape;337;p41"/>
          <p:cNvSpPr txBox="1">
            <a:spLocks noGrp="1"/>
          </p:cNvSpPr>
          <p:nvPr>
            <p:ph type="body" idx="1"/>
          </p:nvPr>
        </p:nvSpPr>
        <p:spPr>
          <a:xfrm>
            <a:off x="76200" y="636905"/>
            <a:ext cx="5542280" cy="195389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Usually one word or a short phrase</a:t>
            </a:r>
            <a:endParaRPr/>
          </a:p>
          <a:p>
            <a:pPr marL="228600" lvl="0" indent="-228600" algn="l" rtl="0">
              <a:lnSpc>
                <a:spcPct val="90000"/>
              </a:lnSpc>
              <a:spcBef>
                <a:spcPts val="1000"/>
              </a:spcBef>
              <a:spcAft>
                <a:spcPts val="0"/>
              </a:spcAft>
              <a:buClr>
                <a:schemeClr val="dk1"/>
              </a:buClr>
              <a:buSzPts val="2800"/>
              <a:buChar char="•"/>
            </a:pPr>
            <a:r>
              <a:rPr lang="en-GB"/>
              <a:t>Use your common sense</a:t>
            </a:r>
            <a:endParaRPr/>
          </a:p>
          <a:p>
            <a:pPr marL="228600" lvl="0" indent="-228600" algn="l" rtl="0">
              <a:lnSpc>
                <a:spcPct val="90000"/>
              </a:lnSpc>
              <a:spcBef>
                <a:spcPts val="1000"/>
              </a:spcBef>
              <a:spcAft>
                <a:spcPts val="0"/>
              </a:spcAft>
              <a:buClr>
                <a:schemeClr val="dk1"/>
              </a:buClr>
              <a:buSzPts val="2800"/>
              <a:buChar char="•"/>
            </a:pPr>
            <a:r>
              <a:rPr lang="en-GB"/>
              <a:t>Listen and write what you hear</a:t>
            </a:r>
            <a:endParaRPr/>
          </a:p>
        </p:txBody>
      </p:sp>
      <p:pic>
        <p:nvPicPr>
          <p:cNvPr id="338" name="Google Shape;338;p41"/>
          <p:cNvPicPr preferRelativeResize="0"/>
          <p:nvPr/>
        </p:nvPicPr>
        <p:blipFill rotWithShape="1">
          <a:blip r:embed="rId3">
            <a:alphaModFix/>
          </a:blip>
          <a:srcRect/>
          <a:stretch/>
        </p:blipFill>
        <p:spPr>
          <a:xfrm>
            <a:off x="462280" y="2251708"/>
            <a:ext cx="9494520" cy="4445160"/>
          </a:xfrm>
          <a:prstGeom prst="rect">
            <a:avLst/>
          </a:prstGeom>
          <a:noFill/>
          <a:ln>
            <a:noFill/>
          </a:ln>
        </p:spPr>
      </p:pic>
      <p:pic>
        <p:nvPicPr>
          <p:cNvPr id="339" name="Google Shape;339;p41"/>
          <p:cNvPicPr preferRelativeResize="0"/>
          <p:nvPr/>
        </p:nvPicPr>
        <p:blipFill rotWithShape="1">
          <a:blip r:embed="rId4">
            <a:alphaModFix/>
          </a:blip>
          <a:srcRect/>
          <a:stretch/>
        </p:blipFill>
        <p:spPr>
          <a:xfrm>
            <a:off x="5542280" y="161132"/>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9"/>
                                        </p:tgtEl>
                                        <p:attrNameLst>
                                          <p:attrName>style.visibility</p:attrName>
                                        </p:attrNameLst>
                                      </p:cBhvr>
                                      <p:to>
                                        <p:strVal val="visible"/>
                                      </p:to>
                                    </p:set>
                                    <p:animEffect transition="in" filter="fade">
                                      <p:cBhvr>
                                        <p:cTn id="7" dur="5000"/>
                                        <p:tgtEl>
                                          <p:spTgt spid="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343"/>
        <p:cNvGrpSpPr/>
        <p:nvPr/>
      </p:nvGrpSpPr>
      <p:grpSpPr>
        <a:xfrm>
          <a:off x="0" y="0"/>
          <a:ext cx="0" cy="0"/>
          <a:chOff x="0" y="0"/>
          <a:chExt cx="0" cy="0"/>
        </a:xfrm>
      </p:grpSpPr>
      <p:sp>
        <p:nvSpPr>
          <p:cNvPr id="344" name="Google Shape;344;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345" name="Google Shape;345;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1080135" marR="360045" lvl="0" indent="-720090" algn="l" rtl="0">
              <a:lnSpc>
                <a:spcPct val="90000"/>
              </a:lnSpc>
              <a:spcBef>
                <a:spcPts val="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Je suis sur Facebook depuis deux ans. Au début, je regardais souvent les photos de mes amis. Maintenant, je partage seulement des documents. Quand j'évite les réseaux sociaux, je peux bien dormir et je suis moins fatigué le matin.</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Voici deux règles à respecter. Ne donnez pas votre mot de passe, même à un membre de votre famille. Quelqu'un vous envoie des messages désagréables ? N'hésitez pas à appeler le commissariat tout de suite.</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349"/>
        <p:cNvGrpSpPr/>
        <p:nvPr/>
      </p:nvGrpSpPr>
      <p:grpSpPr>
        <a:xfrm>
          <a:off x="0" y="0"/>
          <a:ext cx="0" cy="0"/>
          <a:chOff x="0" y="0"/>
          <a:chExt cx="0" cy="0"/>
        </a:xfrm>
      </p:grpSpPr>
      <p:sp>
        <p:nvSpPr>
          <p:cNvPr id="350" name="Google Shape;350;p43"/>
          <p:cNvSpPr txBox="1">
            <a:spLocks noGrp="1"/>
          </p:cNvSpPr>
          <p:nvPr>
            <p:ph type="title"/>
          </p:nvPr>
        </p:nvSpPr>
        <p:spPr>
          <a:xfrm>
            <a:off x="106680" y="50709"/>
            <a:ext cx="2941320" cy="93535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Choose the correct one</a:t>
            </a:r>
            <a:endParaRPr/>
          </a:p>
        </p:txBody>
      </p:sp>
      <p:sp>
        <p:nvSpPr>
          <p:cNvPr id="351" name="Google Shape;351;p43"/>
          <p:cNvSpPr txBox="1">
            <a:spLocks noGrp="1"/>
          </p:cNvSpPr>
          <p:nvPr>
            <p:ph type="body" idx="1"/>
          </p:nvPr>
        </p:nvSpPr>
        <p:spPr>
          <a:xfrm>
            <a:off x="106680" y="1253330"/>
            <a:ext cx="3489960" cy="533035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During 5 minutes translate the possible responses</a:t>
            </a:r>
            <a:endParaRPr/>
          </a:p>
          <a:p>
            <a:pPr marL="228600" lvl="0" indent="-228600" algn="l" rtl="0">
              <a:lnSpc>
                <a:spcPct val="90000"/>
              </a:lnSpc>
              <a:spcBef>
                <a:spcPts val="1000"/>
              </a:spcBef>
              <a:spcAft>
                <a:spcPts val="0"/>
              </a:spcAft>
              <a:buClr>
                <a:schemeClr val="dk1"/>
              </a:buClr>
              <a:buSzPts val="2800"/>
              <a:buChar char="•"/>
            </a:pPr>
            <a:r>
              <a:rPr lang="en-GB"/>
              <a:t>Think of words in the word families associated with each response</a:t>
            </a:r>
            <a:endParaRPr/>
          </a:p>
          <a:p>
            <a:pPr marL="228600" lvl="0" indent="-228600" algn="l" rtl="0">
              <a:lnSpc>
                <a:spcPct val="90000"/>
              </a:lnSpc>
              <a:spcBef>
                <a:spcPts val="1000"/>
              </a:spcBef>
              <a:spcAft>
                <a:spcPts val="0"/>
              </a:spcAft>
              <a:buClr>
                <a:schemeClr val="dk1"/>
              </a:buClr>
              <a:buSzPts val="2800"/>
              <a:buChar char="•"/>
            </a:pPr>
            <a:r>
              <a:rPr lang="en-GB"/>
              <a:t>Be careful of distractors / negatives catching you out on the wrong answer</a:t>
            </a:r>
            <a:endParaRPr/>
          </a:p>
        </p:txBody>
      </p:sp>
      <p:pic>
        <p:nvPicPr>
          <p:cNvPr id="352" name="Google Shape;352;p43"/>
          <p:cNvPicPr preferRelativeResize="0"/>
          <p:nvPr/>
        </p:nvPicPr>
        <p:blipFill rotWithShape="1">
          <a:blip r:embed="rId3">
            <a:alphaModFix/>
          </a:blip>
          <a:srcRect/>
          <a:stretch/>
        </p:blipFill>
        <p:spPr>
          <a:xfrm>
            <a:off x="4022574" y="50709"/>
            <a:ext cx="5874052" cy="3549832"/>
          </a:xfrm>
          <a:prstGeom prst="rect">
            <a:avLst/>
          </a:prstGeom>
          <a:noFill/>
          <a:ln>
            <a:noFill/>
          </a:ln>
        </p:spPr>
      </p:pic>
      <p:pic>
        <p:nvPicPr>
          <p:cNvPr id="353" name="Google Shape;353;p43"/>
          <p:cNvPicPr preferRelativeResize="0"/>
          <p:nvPr/>
        </p:nvPicPr>
        <p:blipFill rotWithShape="1">
          <a:blip r:embed="rId4">
            <a:alphaModFix/>
          </a:blip>
          <a:srcRect/>
          <a:stretch/>
        </p:blipFill>
        <p:spPr>
          <a:xfrm>
            <a:off x="4022574" y="3600541"/>
            <a:ext cx="1949550" cy="2559182"/>
          </a:xfrm>
          <a:prstGeom prst="rect">
            <a:avLst/>
          </a:prstGeom>
          <a:noFill/>
          <a:ln>
            <a:noFill/>
          </a:ln>
        </p:spPr>
      </p:pic>
      <p:pic>
        <p:nvPicPr>
          <p:cNvPr id="354" name="Google Shape;354;p43"/>
          <p:cNvPicPr preferRelativeResize="0"/>
          <p:nvPr/>
        </p:nvPicPr>
        <p:blipFill rotWithShape="1">
          <a:blip r:embed="rId5">
            <a:alphaModFix/>
          </a:blip>
          <a:srcRect/>
          <a:stretch/>
        </p:blipFill>
        <p:spPr>
          <a:xfrm>
            <a:off x="10586720" y="63554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4"/>
                                        </p:tgtEl>
                                        <p:attrNameLst>
                                          <p:attrName>style.visibility</p:attrName>
                                        </p:attrNameLst>
                                      </p:cBhvr>
                                      <p:to>
                                        <p:strVal val="visible"/>
                                      </p:to>
                                    </p:set>
                                    <p:animEffect transition="in" filter="fade">
                                      <p:cBhvr>
                                        <p:cTn id="7" dur="5000"/>
                                        <p:tgtEl>
                                          <p:spTgt spid="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358"/>
        <p:cNvGrpSpPr/>
        <p:nvPr/>
      </p:nvGrpSpPr>
      <p:grpSpPr>
        <a:xfrm>
          <a:off x="0" y="0"/>
          <a:ext cx="0" cy="0"/>
          <a:chOff x="0" y="0"/>
          <a:chExt cx="0" cy="0"/>
        </a:xfrm>
      </p:grpSpPr>
      <p:sp>
        <p:nvSpPr>
          <p:cNvPr id="359" name="Google Shape;359;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360" name="Google Shape;360;p4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60045" marR="360045" lvl="0" indent="-228600" algn="l" rtl="0">
              <a:lnSpc>
                <a:spcPct val="90000"/>
              </a:lnSpc>
              <a:spcBef>
                <a:spcPts val="0"/>
              </a:spcBef>
              <a:spcAft>
                <a:spcPts val="0"/>
              </a:spcAft>
              <a:buClr>
                <a:srgbClr val="222222"/>
              </a:buClr>
              <a:buSzPts val="1800"/>
              <a:buChar char="•"/>
            </a:pPr>
            <a:r>
              <a:rPr lang="en-GB" sz="1800" b="0" i="0">
                <a:solidFill>
                  <a:srgbClr val="222222"/>
                </a:solidFill>
                <a:latin typeface="Arial"/>
                <a:ea typeface="Arial"/>
                <a:cs typeface="Arial"/>
                <a:sym typeface="Arial"/>
              </a:rPr>
              <a:t> </a:t>
            </a:r>
            <a:endParaRPr/>
          </a:p>
          <a:p>
            <a:pPr marL="1080135" marR="360045" lvl="0" indent="-720090" algn="l" rtl="0">
              <a:lnSpc>
                <a:spcPct val="90000"/>
              </a:lnSpc>
              <a:spcBef>
                <a:spcPts val="1000"/>
              </a:spcBef>
              <a:spcAft>
                <a:spcPts val="0"/>
              </a:spcAft>
              <a:buClr>
                <a:srgbClr val="222222"/>
              </a:buClr>
              <a:buSzPts val="1800"/>
              <a:buChar char="•"/>
            </a:pPr>
            <a:r>
              <a:rPr lang="en-GB" sz="1800" b="1" i="0">
                <a:solidFill>
                  <a:srgbClr val="222222"/>
                </a:solidFill>
                <a:latin typeface="Arial"/>
                <a:ea typeface="Arial"/>
                <a:cs typeface="Arial"/>
                <a:sym typeface="Arial"/>
              </a:rPr>
              <a:t>1</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Deux personnes ont été grièvement blessées ce matin dans l'incendie d'un immeuble dont les 40 occupants ont dû être évacués par les pompiers.</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2</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Ce matin, un homme masqué est entré dans une bijouterie à Paris et est reparti après avoir volé des diamants.</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3</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Des centaines d'ouvriers étaient en grève aujourd’hui à Paris pour protester contre la fermeture de l’usine automobile.</a:t>
            </a:r>
            <a:endParaRPr/>
          </a:p>
          <a:p>
            <a:pPr marL="1080135" marR="360045" lvl="0" indent="-72009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4</a:t>
            </a:r>
            <a:r>
              <a:rPr lang="en-GB" sz="1800" b="0" i="0">
                <a:solidFill>
                  <a:srgbClr val="222222"/>
                </a:solidFill>
                <a:latin typeface="Arial"/>
                <a:ea typeface="Arial"/>
                <a:cs typeface="Arial"/>
                <a:sym typeface="Arial"/>
              </a:rPr>
              <a:t>        </a:t>
            </a: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Dans le nord de la France, des milliers de personnes ont dû quitter leurs maisons. En 24 heures, il est tombé six mois de pluie.</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364"/>
        <p:cNvGrpSpPr/>
        <p:nvPr/>
      </p:nvGrpSpPr>
      <p:grpSpPr>
        <a:xfrm>
          <a:off x="0" y="0"/>
          <a:ext cx="0" cy="0"/>
          <a:chOff x="0" y="0"/>
          <a:chExt cx="0" cy="0"/>
        </a:xfrm>
      </p:grpSpPr>
      <p:sp>
        <p:nvSpPr>
          <p:cNvPr id="365" name="Google Shape;365;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b="1" u="sng"/>
              <a:t>Who? A/B</a:t>
            </a:r>
            <a:endParaRPr/>
          </a:p>
        </p:txBody>
      </p:sp>
      <p:sp>
        <p:nvSpPr>
          <p:cNvPr id="366" name="Google Shape;366;p45"/>
          <p:cNvSpPr txBox="1">
            <a:spLocks noGrp="1"/>
          </p:cNvSpPr>
          <p:nvPr>
            <p:ph type="body" idx="1"/>
          </p:nvPr>
        </p:nvSpPr>
        <p:spPr>
          <a:xfrm>
            <a:off x="187960" y="1490344"/>
            <a:ext cx="3368040" cy="446341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Careful of distractors</a:t>
            </a:r>
            <a:endParaRPr/>
          </a:p>
          <a:p>
            <a:pPr marL="228600" lvl="0" indent="-228600" algn="l" rtl="0">
              <a:lnSpc>
                <a:spcPct val="90000"/>
              </a:lnSpc>
              <a:spcBef>
                <a:spcPts val="1000"/>
              </a:spcBef>
              <a:spcAft>
                <a:spcPts val="0"/>
              </a:spcAft>
              <a:buClr>
                <a:schemeClr val="dk1"/>
              </a:buClr>
              <a:buSzPts val="2800"/>
              <a:buChar char="•"/>
            </a:pPr>
            <a:r>
              <a:rPr lang="en-GB"/>
              <a:t>Listen for connective words</a:t>
            </a:r>
            <a:endParaRPr/>
          </a:p>
          <a:p>
            <a:pPr marL="228600" lvl="0" indent="-228600" algn="l" rtl="0">
              <a:lnSpc>
                <a:spcPct val="90000"/>
              </a:lnSpc>
              <a:spcBef>
                <a:spcPts val="1000"/>
              </a:spcBef>
              <a:spcAft>
                <a:spcPts val="0"/>
              </a:spcAft>
              <a:buClr>
                <a:schemeClr val="dk1"/>
              </a:buClr>
              <a:buSzPts val="2800"/>
              <a:buChar char="•"/>
            </a:pPr>
            <a:r>
              <a:rPr lang="en-GB"/>
              <a:t>Listen both times to ensure not A &amp;B</a:t>
            </a:r>
            <a:endParaRPr/>
          </a:p>
        </p:txBody>
      </p:sp>
      <p:pic>
        <p:nvPicPr>
          <p:cNvPr id="367" name="Google Shape;367;p45"/>
          <p:cNvPicPr preferRelativeResize="0"/>
          <p:nvPr/>
        </p:nvPicPr>
        <p:blipFill rotWithShape="1">
          <a:blip r:embed="rId3">
            <a:alphaModFix/>
          </a:blip>
          <a:srcRect/>
          <a:stretch/>
        </p:blipFill>
        <p:spPr>
          <a:xfrm>
            <a:off x="3359659" y="0"/>
            <a:ext cx="6719061" cy="4438600"/>
          </a:xfrm>
          <a:prstGeom prst="rect">
            <a:avLst/>
          </a:prstGeom>
          <a:noFill/>
          <a:ln>
            <a:noFill/>
          </a:ln>
        </p:spPr>
      </p:pic>
      <p:pic>
        <p:nvPicPr>
          <p:cNvPr id="368" name="Google Shape;368;p45"/>
          <p:cNvPicPr preferRelativeResize="0"/>
          <p:nvPr/>
        </p:nvPicPr>
        <p:blipFill rotWithShape="1">
          <a:blip r:embed="rId4">
            <a:alphaModFix/>
          </a:blip>
          <a:srcRect/>
          <a:stretch/>
        </p:blipFill>
        <p:spPr>
          <a:xfrm>
            <a:off x="3359659" y="4467783"/>
            <a:ext cx="6465061" cy="2251226"/>
          </a:xfrm>
          <a:prstGeom prst="rect">
            <a:avLst/>
          </a:prstGeom>
          <a:noFill/>
          <a:ln>
            <a:noFill/>
          </a:ln>
        </p:spPr>
      </p:pic>
      <p:pic>
        <p:nvPicPr>
          <p:cNvPr id="369" name="Google Shape;369;p45"/>
          <p:cNvPicPr preferRelativeResize="0"/>
          <p:nvPr/>
        </p:nvPicPr>
        <p:blipFill rotWithShape="1">
          <a:blip r:embed="rId5">
            <a:alphaModFix/>
          </a:blip>
          <a:srcRect/>
          <a:stretch/>
        </p:blipFill>
        <p:spPr>
          <a:xfrm>
            <a:off x="10947400" y="108394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9"/>
                                        </p:tgtEl>
                                        <p:attrNameLst>
                                          <p:attrName>style.visibility</p:attrName>
                                        </p:attrNameLst>
                                      </p:cBhvr>
                                      <p:to>
                                        <p:strVal val="visible"/>
                                      </p:to>
                                    </p:set>
                                    <p:animEffect transition="in" filter="fade">
                                      <p:cBhvr>
                                        <p:cTn id="7" dur="5000"/>
                                        <p:tgtEl>
                                          <p:spTgt spid="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373"/>
        <p:cNvGrpSpPr/>
        <p:nvPr/>
      </p:nvGrpSpPr>
      <p:grpSpPr>
        <a:xfrm>
          <a:off x="0" y="0"/>
          <a:ext cx="0" cy="0"/>
          <a:chOff x="0" y="0"/>
          <a:chExt cx="0" cy="0"/>
        </a:xfrm>
      </p:grpSpPr>
      <p:sp>
        <p:nvSpPr>
          <p:cNvPr id="374" name="Google Shape;374;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375" name="Google Shape;375;p4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720090" marR="360045" lvl="0" indent="-360045" algn="l" rtl="0">
              <a:lnSpc>
                <a:spcPct val="90000"/>
              </a:lnSpc>
              <a:spcBef>
                <a:spcPts val="0"/>
              </a:spcBef>
              <a:spcAft>
                <a:spcPts val="0"/>
              </a:spcAft>
              <a:buClr>
                <a:srgbClr val="222222"/>
              </a:buClr>
              <a:buSzPts val="1800"/>
              <a:buChar char="•"/>
            </a:pP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Bonjour madame. Vous avez une réservation ?</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Oui. Je suis Madame Marchal. J’ai téléphoné hier.</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Ah oui.</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Est-ce que le petit déjeuner est compris ?</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Non, je regrette. Il faut payer cinq euros pour ça.</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Bon, d’accord.</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Voici votre clé. Votre chambre est au dernier étage.</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Il y a un ascenseur ?</a:t>
            </a:r>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Oui, à gauche. Bon séjour !</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379"/>
        <p:cNvGrpSpPr/>
        <p:nvPr/>
      </p:nvGrpSpPr>
      <p:grpSpPr>
        <a:xfrm>
          <a:off x="0" y="0"/>
          <a:ext cx="0" cy="0"/>
          <a:chOff x="0" y="0"/>
          <a:chExt cx="0" cy="0"/>
        </a:xfrm>
      </p:grpSpPr>
      <p:sp>
        <p:nvSpPr>
          <p:cNvPr id="380" name="Google Shape;380;p47"/>
          <p:cNvSpPr txBox="1">
            <a:spLocks noGrp="1"/>
          </p:cNvSpPr>
          <p:nvPr>
            <p:ph type="title"/>
          </p:nvPr>
        </p:nvSpPr>
        <p:spPr>
          <a:xfrm>
            <a:off x="86360" y="405765"/>
            <a:ext cx="3124200" cy="73215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GB" sz="3200" b="1" u="sng"/>
              <a:t>Advantages and disadvantages of something </a:t>
            </a:r>
            <a:endParaRPr/>
          </a:p>
        </p:txBody>
      </p:sp>
      <p:sp>
        <p:nvSpPr>
          <p:cNvPr id="381" name="Google Shape;381;p47"/>
          <p:cNvSpPr txBox="1">
            <a:spLocks noGrp="1"/>
          </p:cNvSpPr>
          <p:nvPr>
            <p:ph type="body" idx="1"/>
          </p:nvPr>
        </p:nvSpPr>
        <p:spPr>
          <a:xfrm>
            <a:off x="0" y="1581784"/>
            <a:ext cx="3474720" cy="5276215"/>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0"/>
              </a:spcBef>
              <a:spcAft>
                <a:spcPts val="0"/>
              </a:spcAft>
              <a:buClr>
                <a:schemeClr val="dk1"/>
              </a:buClr>
              <a:buSzPct val="100000"/>
              <a:buChar char="•"/>
            </a:pPr>
            <a:r>
              <a:rPr lang="en-GB"/>
              <a:t>Keep the context of the question in mind – don’t go too off topic</a:t>
            </a:r>
            <a:endParaRPr/>
          </a:p>
          <a:p>
            <a:pPr marL="228600" lvl="0" indent="-228600" algn="l" rtl="0">
              <a:lnSpc>
                <a:spcPct val="90000"/>
              </a:lnSpc>
              <a:spcBef>
                <a:spcPts val="1000"/>
              </a:spcBef>
              <a:spcAft>
                <a:spcPts val="0"/>
              </a:spcAft>
              <a:buClr>
                <a:schemeClr val="dk1"/>
              </a:buClr>
              <a:buSzPct val="100000"/>
              <a:buChar char="•"/>
            </a:pPr>
            <a:r>
              <a:rPr lang="en-GB"/>
              <a:t>Use your common sense </a:t>
            </a:r>
            <a:endParaRPr/>
          </a:p>
          <a:p>
            <a:pPr marL="228600" lvl="0" indent="-228600" algn="l" rtl="0">
              <a:lnSpc>
                <a:spcPct val="90000"/>
              </a:lnSpc>
              <a:spcBef>
                <a:spcPts val="1000"/>
              </a:spcBef>
              <a:spcAft>
                <a:spcPts val="0"/>
              </a:spcAft>
              <a:buClr>
                <a:schemeClr val="dk1"/>
              </a:buClr>
              <a:buSzPct val="100000"/>
              <a:buChar char="•"/>
            </a:pPr>
            <a:r>
              <a:rPr lang="en-GB"/>
              <a:t>Listen to key words and translate </a:t>
            </a:r>
            <a:endParaRPr/>
          </a:p>
          <a:p>
            <a:pPr marL="228600" lvl="0" indent="-228600" algn="l" rtl="0">
              <a:lnSpc>
                <a:spcPct val="90000"/>
              </a:lnSpc>
              <a:spcBef>
                <a:spcPts val="1000"/>
              </a:spcBef>
              <a:spcAft>
                <a:spcPts val="0"/>
              </a:spcAft>
              <a:buClr>
                <a:schemeClr val="dk1"/>
              </a:buClr>
              <a:buSzPct val="100000"/>
              <a:buChar char="•"/>
            </a:pPr>
            <a:r>
              <a:rPr lang="en-GB"/>
              <a:t>Usually one word answers or short phrases</a:t>
            </a:r>
            <a:endParaRPr/>
          </a:p>
          <a:p>
            <a:pPr marL="228600" lvl="0" indent="-228600" algn="l" rtl="0">
              <a:lnSpc>
                <a:spcPct val="90000"/>
              </a:lnSpc>
              <a:spcBef>
                <a:spcPts val="1000"/>
              </a:spcBef>
              <a:spcAft>
                <a:spcPts val="0"/>
              </a:spcAft>
              <a:buClr>
                <a:schemeClr val="dk1"/>
              </a:buClr>
              <a:buSzPct val="100000"/>
              <a:buChar char="•"/>
            </a:pPr>
            <a:r>
              <a:rPr lang="en-GB"/>
              <a:t>Be careful of distractors and tenses and negatives</a:t>
            </a:r>
            <a:endParaRPr/>
          </a:p>
          <a:p>
            <a:pPr marL="228600" lvl="0" indent="-228600" algn="l" rtl="0">
              <a:lnSpc>
                <a:spcPct val="90000"/>
              </a:lnSpc>
              <a:spcBef>
                <a:spcPts val="1000"/>
              </a:spcBef>
              <a:spcAft>
                <a:spcPts val="0"/>
              </a:spcAft>
              <a:buClr>
                <a:schemeClr val="dk1"/>
              </a:buClr>
              <a:buSzPct val="100000"/>
              <a:buChar char="•"/>
            </a:pPr>
            <a:r>
              <a:rPr lang="en-GB"/>
              <a:t>Don’t leave blank – usually worth 6 marks – have a guess, keep it on topic </a:t>
            </a:r>
            <a:endParaRPr/>
          </a:p>
        </p:txBody>
      </p:sp>
      <p:pic>
        <p:nvPicPr>
          <p:cNvPr id="382" name="Google Shape;382;p47"/>
          <p:cNvPicPr preferRelativeResize="0"/>
          <p:nvPr/>
        </p:nvPicPr>
        <p:blipFill rotWithShape="1">
          <a:blip r:embed="rId3">
            <a:alphaModFix/>
          </a:blip>
          <a:srcRect/>
          <a:stretch/>
        </p:blipFill>
        <p:spPr>
          <a:xfrm>
            <a:off x="3210560" y="0"/>
            <a:ext cx="4775200" cy="3768185"/>
          </a:xfrm>
          <a:prstGeom prst="rect">
            <a:avLst/>
          </a:prstGeom>
          <a:noFill/>
          <a:ln>
            <a:noFill/>
          </a:ln>
        </p:spPr>
      </p:pic>
      <p:pic>
        <p:nvPicPr>
          <p:cNvPr id="383" name="Google Shape;383;p47"/>
          <p:cNvPicPr preferRelativeResize="0"/>
          <p:nvPr/>
        </p:nvPicPr>
        <p:blipFill rotWithShape="1">
          <a:blip r:embed="rId4">
            <a:alphaModFix/>
          </a:blip>
          <a:srcRect/>
          <a:stretch/>
        </p:blipFill>
        <p:spPr>
          <a:xfrm>
            <a:off x="7556262" y="2788183"/>
            <a:ext cx="4635738" cy="3943553"/>
          </a:xfrm>
          <a:prstGeom prst="rect">
            <a:avLst/>
          </a:prstGeom>
          <a:noFill/>
          <a:ln>
            <a:noFill/>
          </a:ln>
        </p:spPr>
      </p:pic>
      <p:pic>
        <p:nvPicPr>
          <p:cNvPr id="384" name="Google Shape;384;p47"/>
          <p:cNvPicPr preferRelativeResize="0"/>
          <p:nvPr/>
        </p:nvPicPr>
        <p:blipFill rotWithShape="1">
          <a:blip r:embed="rId5">
            <a:alphaModFix/>
          </a:blip>
          <a:srcRect/>
          <a:stretch/>
        </p:blipFill>
        <p:spPr>
          <a:xfrm>
            <a:off x="8920480" y="1378584"/>
            <a:ext cx="406400" cy="406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4"/>
                                        </p:tgtEl>
                                        <p:attrNameLst>
                                          <p:attrName>style.visibility</p:attrName>
                                        </p:attrNameLst>
                                      </p:cBhvr>
                                      <p:to>
                                        <p:strVal val="visible"/>
                                      </p:to>
                                    </p:set>
                                    <p:animEffect transition="in" filter="fade">
                                      <p:cBhvr>
                                        <p:cTn id="7" dur="5000"/>
                                        <p:tgtEl>
                                          <p:spTgt spid="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388"/>
        <p:cNvGrpSpPr/>
        <p:nvPr/>
      </p:nvGrpSpPr>
      <p:grpSpPr>
        <a:xfrm>
          <a:off x="0" y="0"/>
          <a:ext cx="0" cy="0"/>
          <a:chOff x="0" y="0"/>
          <a:chExt cx="0" cy="0"/>
        </a:xfrm>
      </p:grpSpPr>
      <p:sp>
        <p:nvSpPr>
          <p:cNvPr id="389" name="Google Shape;389;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390" name="Google Shape;390;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360045" marR="360045" lvl="0" indent="-228600" algn="l" rtl="0">
              <a:lnSpc>
                <a:spcPct val="90000"/>
              </a:lnSpc>
              <a:spcBef>
                <a:spcPts val="0"/>
              </a:spcBef>
              <a:spcAft>
                <a:spcPts val="0"/>
              </a:spcAft>
              <a:buClr>
                <a:srgbClr val="222222"/>
              </a:buClr>
              <a:buSzPts val="1800"/>
              <a:buChar char="•"/>
            </a:pPr>
            <a:r>
              <a:rPr lang="en-GB" sz="1800" b="0" i="0">
                <a:solidFill>
                  <a:srgbClr val="222222"/>
                </a:solidFill>
                <a:latin typeface="Arial"/>
                <a:ea typeface="Arial"/>
                <a:cs typeface="Arial"/>
                <a:sym typeface="Arial"/>
              </a:rPr>
              <a:t> </a:t>
            </a:r>
            <a:endParaRPr/>
          </a:p>
          <a:p>
            <a:pPr marL="228600" lvl="0" indent="-228600" algn="l" rtl="0">
              <a:lnSpc>
                <a:spcPct val="90000"/>
              </a:lnSpc>
              <a:spcBef>
                <a:spcPts val="1000"/>
              </a:spcBef>
              <a:spcAft>
                <a:spcPts val="0"/>
              </a:spcAft>
              <a:buClr>
                <a:srgbClr val="222222"/>
              </a:buClr>
              <a:buSzPts val="1800"/>
              <a:buChar char="•"/>
            </a:pPr>
            <a:r>
              <a:rPr lang="en-GB" sz="1800" b="1" i="0">
                <a:solidFill>
                  <a:srgbClr val="222222"/>
                </a:solidFill>
                <a:latin typeface="Arial"/>
                <a:ea typeface="Arial"/>
                <a:cs typeface="Arial"/>
                <a:sym typeface="Arial"/>
              </a:rPr>
              <a:t>Example</a:t>
            </a:r>
            <a:endParaRPr sz="1800" b="0" i="0">
              <a:solidFill>
                <a:srgbClr val="222222"/>
              </a:solidFill>
              <a:latin typeface="Arial"/>
              <a:ea typeface="Arial"/>
              <a:cs typeface="Arial"/>
              <a:sym typeface="Arial"/>
            </a:endParaRPr>
          </a:p>
          <a:p>
            <a:pPr marL="228600" lvl="0" indent="-228600" algn="l" rtl="0">
              <a:lnSpc>
                <a:spcPct val="90000"/>
              </a:lnSpc>
              <a:spcBef>
                <a:spcPts val="1200"/>
              </a:spcBef>
              <a:spcAft>
                <a:spcPts val="0"/>
              </a:spcAft>
              <a:buClr>
                <a:srgbClr val="222222"/>
              </a:buClr>
              <a:buSzPts val="1800"/>
              <a:buChar char="•"/>
            </a:pPr>
            <a:r>
              <a:rPr lang="en-GB" sz="1800" b="1" i="0">
                <a:solidFill>
                  <a:srgbClr val="222222"/>
                </a:solidFill>
                <a:latin typeface="Arial"/>
                <a:ea typeface="Arial"/>
                <a:cs typeface="Arial"/>
                <a:sym typeface="Arial"/>
              </a:rPr>
              <a:t>M1</a:t>
            </a:r>
            <a:r>
              <a:rPr lang="en-GB" sz="1800" b="0" i="0">
                <a:solidFill>
                  <a:srgbClr val="222222"/>
                </a:solidFill>
                <a:latin typeface="Arial"/>
                <a:ea typeface="Arial"/>
                <a:cs typeface="Arial"/>
                <a:sym typeface="Arial"/>
              </a:rPr>
              <a:t>    Les habitants de Lomé sont très sympas mais l’air est pollué.</a:t>
            </a:r>
            <a:endParaRPr/>
          </a:p>
          <a:p>
            <a:pPr marL="1080135" lvl="0" indent="-720090" algn="l" rtl="0">
              <a:lnSpc>
                <a:spcPct val="90000"/>
              </a:lnSpc>
              <a:spcBef>
                <a:spcPts val="1200"/>
              </a:spcBef>
              <a:spcAft>
                <a:spcPts val="0"/>
              </a:spcAft>
              <a:buClr>
                <a:srgbClr val="222222"/>
              </a:buClr>
              <a:buSzPts val="1800"/>
              <a:buChar char="•"/>
            </a:pPr>
            <a:r>
              <a:rPr lang="en-GB" sz="1800" b="0" i="0">
                <a:solidFill>
                  <a:srgbClr val="222222"/>
                </a:solidFill>
                <a:latin typeface="Arial"/>
                <a:ea typeface="Arial"/>
                <a:cs typeface="Arial"/>
                <a:sym typeface="Arial"/>
              </a:rPr>
              <a:t>(a)      </a:t>
            </a:r>
            <a:r>
              <a:rPr lang="en-GB" sz="1800" b="1" i="0">
                <a:solidFill>
                  <a:srgbClr val="222222"/>
                </a:solidFill>
                <a:latin typeface="Arial"/>
                <a:ea typeface="Arial"/>
                <a:cs typeface="Arial"/>
                <a:sym typeface="Arial"/>
              </a:rPr>
              <a:t>F2</a:t>
            </a:r>
            <a:r>
              <a:rPr lang="en-GB" sz="1800" b="0" i="0">
                <a:solidFill>
                  <a:srgbClr val="222222"/>
                </a:solidFill>
                <a:latin typeface="Arial"/>
                <a:ea typeface="Arial"/>
                <a:cs typeface="Arial"/>
                <a:sym typeface="Arial"/>
              </a:rPr>
              <a:t>    A Lomé, il y a toujours un bon choix de fruits et de légumes aux marchés. Malheureusement, au centre-ville il n’y a pas beaucoup d’arbres, c’est dommage.</a:t>
            </a:r>
            <a:endParaRPr/>
          </a:p>
          <a:p>
            <a:pPr marL="1080135" lvl="0" indent="-720090" algn="l" rtl="0">
              <a:lnSpc>
                <a:spcPct val="90000"/>
              </a:lnSpc>
              <a:spcBef>
                <a:spcPts val="1200"/>
              </a:spcBef>
              <a:spcAft>
                <a:spcPts val="0"/>
              </a:spcAft>
              <a:buClr>
                <a:srgbClr val="222222"/>
              </a:buClr>
              <a:buSzPts val="1800"/>
              <a:buChar char="•"/>
            </a:pPr>
            <a:r>
              <a:rPr lang="en-GB" sz="1800" b="0" i="0">
                <a:solidFill>
                  <a:srgbClr val="222222"/>
                </a:solidFill>
                <a:latin typeface="Arial"/>
                <a:ea typeface="Arial"/>
                <a:cs typeface="Arial"/>
                <a:sym typeface="Arial"/>
              </a:rPr>
              <a:t>(b)     </a:t>
            </a:r>
            <a:r>
              <a:rPr lang="en-GB" sz="1800" b="1" i="0">
                <a:solidFill>
                  <a:srgbClr val="222222"/>
                </a:solidFill>
                <a:latin typeface="Arial"/>
                <a:ea typeface="Arial"/>
                <a:cs typeface="Arial"/>
                <a:sym typeface="Arial"/>
              </a:rPr>
              <a:t>M2</a:t>
            </a:r>
            <a:r>
              <a:rPr lang="en-GB" sz="1800" b="0" i="0">
                <a:solidFill>
                  <a:srgbClr val="222222"/>
                </a:solidFill>
                <a:latin typeface="Arial"/>
                <a:ea typeface="Arial"/>
                <a:cs typeface="Arial"/>
                <a:sym typeface="Arial"/>
              </a:rPr>
              <a:t>    A Lomé, il y a moins de chômage que dans le reste du pays. Mais je trouve qu’il est dangereux de sortir le soir quand il fait noir.</a:t>
            </a:r>
            <a:endParaRPr/>
          </a:p>
          <a:p>
            <a:pPr marL="1080135" lvl="0" indent="-720090" algn="l" rtl="0">
              <a:lnSpc>
                <a:spcPct val="90000"/>
              </a:lnSpc>
              <a:spcBef>
                <a:spcPts val="1200"/>
              </a:spcBef>
              <a:spcAft>
                <a:spcPts val="0"/>
              </a:spcAft>
              <a:buClr>
                <a:srgbClr val="222222"/>
              </a:buClr>
              <a:buSzPts val="1800"/>
              <a:buChar char="•"/>
            </a:pPr>
            <a:r>
              <a:rPr lang="en-GB" sz="1800" b="0" i="0">
                <a:solidFill>
                  <a:srgbClr val="222222"/>
                </a:solidFill>
                <a:latin typeface="Arial"/>
                <a:ea typeface="Arial"/>
                <a:cs typeface="Arial"/>
                <a:sym typeface="Arial"/>
              </a:rPr>
              <a:t>(c)      </a:t>
            </a:r>
            <a:r>
              <a:rPr lang="en-GB" sz="1800" b="1" i="0">
                <a:solidFill>
                  <a:srgbClr val="222222"/>
                </a:solidFill>
                <a:latin typeface="Arial"/>
                <a:ea typeface="Arial"/>
                <a:cs typeface="Arial"/>
                <a:sym typeface="Arial"/>
              </a:rPr>
              <a:t>F3</a:t>
            </a:r>
            <a:r>
              <a:rPr lang="en-GB" sz="1800" b="0" i="0">
                <a:solidFill>
                  <a:srgbClr val="222222"/>
                </a:solidFill>
                <a:latin typeface="Arial"/>
                <a:ea typeface="Arial"/>
                <a:cs typeface="Arial"/>
                <a:sym typeface="Arial"/>
              </a:rPr>
              <a:t>    Les choses dans les magasins ne sont pas chères. Mais il est difficile de trouver un logement ou de louer un appartement.</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394"/>
        <p:cNvGrpSpPr/>
        <p:nvPr/>
      </p:nvGrpSpPr>
      <p:grpSpPr>
        <a:xfrm>
          <a:off x="0" y="0"/>
          <a:ext cx="0" cy="0"/>
          <a:chOff x="0" y="0"/>
          <a:chExt cx="0" cy="0"/>
        </a:xfrm>
      </p:grpSpPr>
      <p:sp>
        <p:nvSpPr>
          <p:cNvPr id="395" name="Google Shape;395;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Reading crossover questions </a:t>
            </a:r>
            <a:endParaRPr/>
          </a:p>
        </p:txBody>
      </p:sp>
      <p:sp>
        <p:nvSpPr>
          <p:cNvPr id="396" name="Google Shape;396;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400"/>
        <p:cNvGrpSpPr/>
        <p:nvPr/>
      </p:nvGrpSpPr>
      <p:grpSpPr>
        <a:xfrm>
          <a:off x="0" y="0"/>
          <a:ext cx="0" cy="0"/>
          <a:chOff x="0" y="0"/>
          <a:chExt cx="0" cy="0"/>
        </a:xfrm>
      </p:grpSpPr>
      <p:sp>
        <p:nvSpPr>
          <p:cNvPr id="401" name="Google Shape;401;p50"/>
          <p:cNvSpPr txBox="1">
            <a:spLocks noGrp="1"/>
          </p:cNvSpPr>
          <p:nvPr>
            <p:ph type="title"/>
          </p:nvPr>
        </p:nvSpPr>
        <p:spPr>
          <a:xfrm>
            <a:off x="177800" y="161925"/>
            <a:ext cx="4353560" cy="77279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b="1" u="sng"/>
              <a:t>T, F, NM </a:t>
            </a:r>
            <a:endParaRPr/>
          </a:p>
        </p:txBody>
      </p:sp>
      <p:sp>
        <p:nvSpPr>
          <p:cNvPr id="402" name="Google Shape;402;p50"/>
          <p:cNvSpPr txBox="1">
            <a:spLocks noGrp="1"/>
          </p:cNvSpPr>
          <p:nvPr>
            <p:ph type="body" idx="1"/>
          </p:nvPr>
        </p:nvSpPr>
        <p:spPr>
          <a:xfrm>
            <a:off x="2317350" y="4821"/>
            <a:ext cx="9874650" cy="163093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There isn’t a pattern</a:t>
            </a:r>
            <a:endParaRPr/>
          </a:p>
          <a:p>
            <a:pPr marL="228600" lvl="0" indent="-228600" algn="l" rtl="0">
              <a:lnSpc>
                <a:spcPct val="90000"/>
              </a:lnSpc>
              <a:spcBef>
                <a:spcPts val="1000"/>
              </a:spcBef>
              <a:spcAft>
                <a:spcPts val="0"/>
              </a:spcAft>
              <a:buClr>
                <a:schemeClr val="dk1"/>
              </a:buClr>
              <a:buSzPts val="2800"/>
              <a:buChar char="•"/>
            </a:pPr>
            <a:r>
              <a:rPr lang="en-GB"/>
              <a:t>Locate the question in the text, read around the answer and double check that it is not being contradicted. </a:t>
            </a:r>
            <a:endParaRPr/>
          </a:p>
        </p:txBody>
      </p:sp>
      <p:pic>
        <p:nvPicPr>
          <p:cNvPr id="403" name="Google Shape;403;p50"/>
          <p:cNvPicPr preferRelativeResize="0"/>
          <p:nvPr/>
        </p:nvPicPr>
        <p:blipFill rotWithShape="1">
          <a:blip r:embed="rId3">
            <a:alphaModFix/>
          </a:blip>
          <a:srcRect/>
          <a:stretch/>
        </p:blipFill>
        <p:spPr>
          <a:xfrm>
            <a:off x="0" y="2058729"/>
            <a:ext cx="5914517" cy="4637346"/>
          </a:xfrm>
          <a:prstGeom prst="rect">
            <a:avLst/>
          </a:prstGeom>
          <a:noFill/>
          <a:ln>
            <a:noFill/>
          </a:ln>
        </p:spPr>
      </p:pic>
      <p:pic>
        <p:nvPicPr>
          <p:cNvPr id="404" name="Google Shape;404;p50"/>
          <p:cNvPicPr preferRelativeResize="0"/>
          <p:nvPr/>
        </p:nvPicPr>
        <p:blipFill rotWithShape="1">
          <a:blip r:embed="rId4">
            <a:alphaModFix/>
          </a:blip>
          <a:srcRect/>
          <a:stretch/>
        </p:blipFill>
        <p:spPr>
          <a:xfrm>
            <a:off x="5524227" y="2693470"/>
            <a:ext cx="6491379" cy="402806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205"/>
        <p:cNvGrpSpPr/>
        <p:nvPr/>
      </p:nvGrpSpPr>
      <p:grpSpPr>
        <a:xfrm>
          <a:off x="0" y="0"/>
          <a:ext cx="0" cy="0"/>
          <a:chOff x="0" y="0"/>
          <a:chExt cx="0" cy="0"/>
        </a:xfrm>
      </p:grpSpPr>
      <p:sp>
        <p:nvSpPr>
          <p:cNvPr id="206" name="Google Shape;206;p24"/>
          <p:cNvSpPr txBox="1">
            <a:spLocks noGrp="1"/>
          </p:cNvSpPr>
          <p:nvPr>
            <p:ph type="title"/>
          </p:nvPr>
        </p:nvSpPr>
        <p:spPr>
          <a:xfrm>
            <a:off x="2693054" y="95638"/>
            <a:ext cx="8325465" cy="830443"/>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FF0000"/>
              </a:buClr>
              <a:buSzPct val="100000"/>
              <a:buFont typeface="Calibri"/>
              <a:buNone/>
            </a:pPr>
            <a:r>
              <a:rPr lang="en-GB" b="1">
                <a:solidFill>
                  <a:srgbClr val="FF0000"/>
                </a:solidFill>
              </a:rPr>
              <a:t>GIMME 5 –PRESENT TENSE SENTENCES</a:t>
            </a:r>
            <a:br>
              <a:rPr lang="en-GB" b="1">
                <a:solidFill>
                  <a:srgbClr val="FF0000"/>
                </a:solidFill>
              </a:rPr>
            </a:br>
            <a:r>
              <a:rPr lang="en-GB" b="1">
                <a:solidFill>
                  <a:srgbClr val="FF0000"/>
                </a:solidFill>
              </a:rPr>
              <a:t>                                     </a:t>
            </a:r>
            <a:endParaRPr/>
          </a:p>
        </p:txBody>
      </p:sp>
      <p:sp>
        <p:nvSpPr>
          <p:cNvPr id="207" name="Google Shape;207;p24"/>
          <p:cNvSpPr txBox="1">
            <a:spLocks noGrp="1"/>
          </p:cNvSpPr>
          <p:nvPr>
            <p:ph type="body" idx="1"/>
          </p:nvPr>
        </p:nvSpPr>
        <p:spPr>
          <a:xfrm>
            <a:off x="109329" y="1311493"/>
            <a:ext cx="11244470" cy="504662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r>
              <a:rPr lang="en-GB" b="1">
                <a:highlight>
                  <a:srgbClr val="00FF00"/>
                </a:highlight>
              </a:rPr>
              <a:t>Je fais… + (any activity)</a:t>
            </a:r>
            <a:endParaRPr/>
          </a:p>
          <a:p>
            <a:pPr marL="0" lvl="0" indent="0" algn="l" rtl="0">
              <a:spcBef>
                <a:spcPts val="1000"/>
              </a:spcBef>
              <a:spcAft>
                <a:spcPts val="0"/>
              </a:spcAft>
              <a:buSzPts val="1840"/>
              <a:buNone/>
            </a:pPr>
            <a:r>
              <a:rPr lang="en-GB" b="1">
                <a:highlight>
                  <a:srgbClr val="00FFFF"/>
                </a:highlight>
              </a:rPr>
              <a:t>On fait +</a:t>
            </a:r>
            <a:endParaRPr/>
          </a:p>
          <a:p>
            <a:pPr marL="0" lvl="0" indent="0" algn="l" rtl="0">
              <a:spcBef>
                <a:spcPts val="1000"/>
              </a:spcBef>
              <a:spcAft>
                <a:spcPts val="0"/>
              </a:spcAft>
              <a:buSzPts val="1840"/>
              <a:buNone/>
            </a:pPr>
            <a:r>
              <a:rPr lang="en-GB" b="1">
                <a:highlight>
                  <a:srgbClr val="FF00FF"/>
                </a:highlight>
              </a:rPr>
              <a:t>Nous faisons +</a:t>
            </a:r>
            <a:endParaRPr/>
          </a:p>
          <a:p>
            <a:pPr marL="0" lvl="0" indent="0" algn="l" rtl="0">
              <a:spcBef>
                <a:spcPts val="1000"/>
              </a:spcBef>
              <a:spcAft>
                <a:spcPts val="0"/>
              </a:spcAft>
              <a:buSzPts val="1840"/>
              <a:buNone/>
            </a:pPr>
            <a:endParaRPr b="1">
              <a:highlight>
                <a:srgbClr val="FF00FF"/>
              </a:highlight>
            </a:endParaRPr>
          </a:p>
          <a:p>
            <a:pPr marL="0" lvl="0" indent="0" algn="l" rtl="0">
              <a:spcBef>
                <a:spcPts val="1000"/>
              </a:spcBef>
              <a:spcAft>
                <a:spcPts val="0"/>
              </a:spcAft>
              <a:buSzPts val="1840"/>
              <a:buNone/>
            </a:pPr>
            <a:r>
              <a:rPr lang="en-GB" b="1">
                <a:highlight>
                  <a:srgbClr val="00FF00"/>
                </a:highlight>
              </a:rPr>
              <a:t>Je vais … + (a place)</a:t>
            </a:r>
            <a:endParaRPr/>
          </a:p>
          <a:p>
            <a:pPr marL="0" lvl="0" indent="0" algn="l" rtl="0">
              <a:spcBef>
                <a:spcPts val="1000"/>
              </a:spcBef>
              <a:spcAft>
                <a:spcPts val="0"/>
              </a:spcAft>
              <a:buSzPts val="1840"/>
              <a:buNone/>
            </a:pPr>
            <a:r>
              <a:rPr lang="en-GB" b="1">
                <a:highlight>
                  <a:srgbClr val="00FFFF"/>
                </a:highlight>
              </a:rPr>
              <a:t>On va + </a:t>
            </a:r>
            <a:endParaRPr/>
          </a:p>
          <a:p>
            <a:pPr marL="0" lvl="0" indent="0" algn="l" rtl="0">
              <a:spcBef>
                <a:spcPts val="1000"/>
              </a:spcBef>
              <a:spcAft>
                <a:spcPts val="0"/>
              </a:spcAft>
              <a:buSzPts val="1840"/>
              <a:buNone/>
            </a:pPr>
            <a:r>
              <a:rPr lang="en-GB" b="1">
                <a:highlight>
                  <a:srgbClr val="FF00FF"/>
                </a:highlight>
              </a:rPr>
              <a:t>Nous allons +</a:t>
            </a:r>
            <a:endParaRPr/>
          </a:p>
          <a:p>
            <a:pPr marL="0" lvl="0" indent="0" algn="l" rtl="0">
              <a:spcBef>
                <a:spcPts val="1000"/>
              </a:spcBef>
              <a:spcAft>
                <a:spcPts val="0"/>
              </a:spcAft>
              <a:buSzPts val="1840"/>
              <a:buNone/>
            </a:pPr>
            <a:r>
              <a:rPr lang="en-GB" b="1"/>
              <a:t>Je  + …(present tense verb )</a:t>
            </a:r>
            <a:endParaRPr/>
          </a:p>
          <a:p>
            <a:pPr marL="0" lvl="0" indent="0" algn="l" rtl="0">
              <a:spcBef>
                <a:spcPts val="1000"/>
              </a:spcBef>
              <a:spcAft>
                <a:spcPts val="0"/>
              </a:spcAft>
              <a:buSzPts val="1840"/>
              <a:buNone/>
            </a:pPr>
            <a:r>
              <a:rPr lang="en-GB" b="1"/>
              <a:t>On + ……</a:t>
            </a:r>
            <a:endParaRPr/>
          </a:p>
          <a:p>
            <a:pPr marL="0" lvl="0" indent="0" algn="l" rtl="0">
              <a:spcBef>
                <a:spcPts val="960"/>
              </a:spcBef>
              <a:spcAft>
                <a:spcPts val="0"/>
              </a:spcAft>
              <a:buSzPts val="1656"/>
              <a:buNone/>
            </a:pPr>
            <a:r>
              <a:rPr lang="en-GB" sz="1800" b="1">
                <a:solidFill>
                  <a:srgbClr val="FF0000"/>
                </a:solidFill>
              </a:rPr>
              <a:t>Er verbs </a:t>
            </a:r>
            <a:r>
              <a:rPr lang="en-GB" sz="1800" b="1"/>
              <a:t>… follow the same pattern. How many can you think of?</a:t>
            </a:r>
            <a:endParaRPr/>
          </a:p>
          <a:p>
            <a:pPr marL="0" lvl="0" indent="0" algn="l" rtl="0">
              <a:spcBef>
                <a:spcPts val="960"/>
              </a:spcBef>
              <a:spcAft>
                <a:spcPts val="0"/>
              </a:spcAft>
              <a:buSzPts val="1656"/>
              <a:buNone/>
            </a:pPr>
            <a:r>
              <a:rPr lang="en-GB" sz="1800" b="1"/>
              <a:t>eg:     Visiter  ( to visit)         -je visit</a:t>
            </a:r>
            <a:r>
              <a:rPr lang="en-GB" sz="1800" b="1">
                <a:solidFill>
                  <a:srgbClr val="FF0000"/>
                </a:solidFill>
              </a:rPr>
              <a:t>e</a:t>
            </a:r>
            <a:r>
              <a:rPr lang="en-GB" sz="1800" b="1"/>
              <a:t> (I visit)        On visit</a:t>
            </a:r>
            <a:r>
              <a:rPr lang="en-GB" sz="1800" b="1">
                <a:solidFill>
                  <a:srgbClr val="FF0000"/>
                </a:solidFill>
              </a:rPr>
              <a:t>e</a:t>
            </a:r>
            <a:r>
              <a:rPr lang="en-GB" sz="1800" b="1"/>
              <a:t> (we visit)</a:t>
            </a:r>
            <a:endParaRPr/>
          </a:p>
          <a:p>
            <a:pPr marL="0" lvl="0" indent="0" algn="l" rtl="0">
              <a:spcBef>
                <a:spcPts val="960"/>
              </a:spcBef>
              <a:spcAft>
                <a:spcPts val="0"/>
              </a:spcAft>
              <a:buSzPts val="1656"/>
              <a:buNone/>
            </a:pPr>
            <a:r>
              <a:rPr lang="en-GB" sz="1800" b="1"/>
              <a:t>          étudier ( to study )     - j’ étudi</a:t>
            </a:r>
            <a:r>
              <a:rPr lang="en-GB" sz="1800" b="1">
                <a:solidFill>
                  <a:srgbClr val="FF0000"/>
                </a:solidFill>
              </a:rPr>
              <a:t>e</a:t>
            </a:r>
            <a:r>
              <a:rPr lang="en-GB" sz="1800" b="1"/>
              <a:t> (I study)    On étudi</a:t>
            </a:r>
            <a:r>
              <a:rPr lang="en-GB" sz="1800" b="1">
                <a:solidFill>
                  <a:srgbClr val="FF0000"/>
                </a:solidFill>
              </a:rPr>
              <a:t>e</a:t>
            </a:r>
            <a:r>
              <a:rPr lang="en-GB" sz="1800" b="1"/>
              <a:t> (we study)</a:t>
            </a:r>
            <a:endParaRPr/>
          </a:p>
          <a:p>
            <a:pPr marL="0" lvl="0" indent="0" algn="l" rtl="0">
              <a:spcBef>
                <a:spcPts val="1000"/>
              </a:spcBef>
              <a:spcAft>
                <a:spcPts val="0"/>
              </a:spcAft>
              <a:buSzPts val="1840"/>
              <a:buNone/>
            </a:pPr>
            <a:endParaRPr b="1"/>
          </a:p>
        </p:txBody>
      </p:sp>
      <p:pic>
        <p:nvPicPr>
          <p:cNvPr id="208" name="Google Shape;208;p24" descr="Image result for present sign"/>
          <p:cNvPicPr preferRelativeResize="0"/>
          <p:nvPr/>
        </p:nvPicPr>
        <p:blipFill rotWithShape="1">
          <a:blip r:embed="rId3">
            <a:alphaModFix/>
          </a:blip>
          <a:srcRect b="7029"/>
          <a:stretch/>
        </p:blipFill>
        <p:spPr>
          <a:xfrm rot="1035363">
            <a:off x="9695564" y="1232985"/>
            <a:ext cx="2102690" cy="2121523"/>
          </a:xfrm>
          <a:prstGeom prst="rect">
            <a:avLst/>
          </a:prstGeom>
          <a:noFill/>
          <a:ln>
            <a:noFill/>
          </a:ln>
        </p:spPr>
      </p:pic>
      <p:pic>
        <p:nvPicPr>
          <p:cNvPr id="209" name="Google Shape;209;p24"/>
          <p:cNvPicPr preferRelativeResize="0"/>
          <p:nvPr/>
        </p:nvPicPr>
        <p:blipFill rotWithShape="1">
          <a:blip r:embed="rId4">
            <a:alphaModFix/>
          </a:blip>
          <a:srcRect/>
          <a:stretch/>
        </p:blipFill>
        <p:spPr>
          <a:xfrm>
            <a:off x="8444428" y="1185026"/>
            <a:ext cx="1354852" cy="1228552"/>
          </a:xfrm>
          <a:prstGeom prst="rect">
            <a:avLst/>
          </a:prstGeom>
          <a:noFill/>
          <a:ln>
            <a:noFill/>
          </a:ln>
        </p:spPr>
      </p:pic>
      <p:graphicFrame>
        <p:nvGraphicFramePr>
          <p:cNvPr id="210" name="Google Shape;210;p24"/>
          <p:cNvGraphicFramePr/>
          <p:nvPr/>
        </p:nvGraphicFramePr>
        <p:xfrm>
          <a:off x="3920773" y="1397045"/>
          <a:ext cx="3000000" cy="3000000"/>
        </p:xfrm>
        <a:graphic>
          <a:graphicData uri="http://schemas.openxmlformats.org/drawingml/2006/table">
            <a:tbl>
              <a:tblPr firstRow="1" bandRow="1">
                <a:noFill/>
                <a:tableStyleId>{1DE3A75F-1651-4398-8B1F-1358B476C118}</a:tableStyleId>
              </a:tblPr>
              <a:tblGrid>
                <a:gridCol w="1510400">
                  <a:extLst>
                    <a:ext uri="{9D8B030D-6E8A-4147-A177-3AD203B41FA5}">
                      <a16:colId xmlns:a16="http://schemas.microsoft.com/office/drawing/2014/main" val="20000"/>
                    </a:ext>
                  </a:extLst>
                </a:gridCol>
                <a:gridCol w="919275">
                  <a:extLst>
                    <a:ext uri="{9D8B030D-6E8A-4147-A177-3AD203B41FA5}">
                      <a16:colId xmlns:a16="http://schemas.microsoft.com/office/drawing/2014/main" val="20001"/>
                    </a:ext>
                  </a:extLst>
                </a:gridCol>
                <a:gridCol w="2101550">
                  <a:extLst>
                    <a:ext uri="{9D8B030D-6E8A-4147-A177-3AD203B41FA5}">
                      <a16:colId xmlns:a16="http://schemas.microsoft.com/office/drawing/2014/main" val="20002"/>
                    </a:ext>
                  </a:extLst>
                </a:gridCol>
              </a:tblGrid>
              <a:tr h="292825">
                <a:tc>
                  <a:txBody>
                    <a:bodyPr/>
                    <a:lstStyle/>
                    <a:p>
                      <a:pPr marL="0" marR="0" lvl="0" indent="0" algn="l" rtl="0">
                        <a:spcBef>
                          <a:spcPts val="0"/>
                        </a:spcBef>
                        <a:spcAft>
                          <a:spcPts val="0"/>
                        </a:spcAft>
                        <a:buNone/>
                      </a:pPr>
                      <a:endParaRPr sz="1800"/>
                    </a:p>
                  </a:txBody>
                  <a:tcPr marL="91450" marR="91450" marT="45725" marB="45725">
                    <a:solidFill>
                      <a:srgbClr val="7030A0"/>
                    </a:solidFill>
                  </a:tcPr>
                </a:tc>
                <a:tc>
                  <a:txBody>
                    <a:bodyPr/>
                    <a:lstStyle/>
                    <a:p>
                      <a:pPr marL="0" marR="0" lvl="0" indent="0" algn="l" rtl="0">
                        <a:spcBef>
                          <a:spcPts val="0"/>
                        </a:spcBef>
                        <a:spcAft>
                          <a:spcPts val="0"/>
                        </a:spcAft>
                        <a:buNone/>
                      </a:pPr>
                      <a:endParaRPr sz="1800">
                        <a:solidFill>
                          <a:srgbClr val="7030A0"/>
                        </a:solidFill>
                      </a:endParaRPr>
                    </a:p>
                  </a:txBody>
                  <a:tcPr marL="91450" marR="91450" marT="45725" marB="45725">
                    <a:solidFill>
                      <a:srgbClr val="7030A0"/>
                    </a:solidFill>
                  </a:tcPr>
                </a:tc>
                <a:tc>
                  <a:txBody>
                    <a:bodyPr/>
                    <a:lstStyle/>
                    <a:p>
                      <a:pPr marL="0" marR="0" lvl="0" indent="0" algn="l" rtl="0">
                        <a:spcBef>
                          <a:spcPts val="0"/>
                        </a:spcBef>
                        <a:spcAft>
                          <a:spcPts val="0"/>
                        </a:spcAft>
                        <a:buNone/>
                      </a:pPr>
                      <a:endParaRPr sz="1800"/>
                    </a:p>
                  </a:txBody>
                  <a:tcPr marL="91450" marR="91450" marT="45725" marB="45725">
                    <a:solidFill>
                      <a:srgbClr val="7030A0"/>
                    </a:solidFill>
                  </a:tcPr>
                </a:tc>
                <a:extLst>
                  <a:ext uri="{0D108BD9-81ED-4DB2-BD59-A6C34878D82A}">
                    <a16:rowId xmlns:a16="http://schemas.microsoft.com/office/drawing/2014/main" val="10000"/>
                  </a:ext>
                </a:extLst>
              </a:tr>
              <a:tr h="366625">
                <a:tc>
                  <a:txBody>
                    <a:bodyPr/>
                    <a:lstStyle/>
                    <a:p>
                      <a:pPr marL="0" marR="0" lvl="0" indent="0" algn="l" rtl="0">
                        <a:spcBef>
                          <a:spcPts val="0"/>
                        </a:spcBef>
                        <a:spcAft>
                          <a:spcPts val="0"/>
                        </a:spcAft>
                        <a:buNone/>
                      </a:pPr>
                      <a:r>
                        <a:rPr lang="en-GB" sz="1800"/>
                        <a:t>Masc nouns          (le )</a:t>
                      </a:r>
                      <a:endParaRPr/>
                    </a:p>
                  </a:txBody>
                  <a:tcPr marL="91450" marR="91450" marT="45725" marB="45725"/>
                </a:tc>
                <a:tc>
                  <a:txBody>
                    <a:bodyPr/>
                    <a:lstStyle/>
                    <a:p>
                      <a:pPr marL="0" marR="0" lvl="0" indent="0" algn="l" rtl="0">
                        <a:spcBef>
                          <a:spcPts val="0"/>
                        </a:spcBef>
                        <a:spcAft>
                          <a:spcPts val="0"/>
                        </a:spcAft>
                        <a:buNone/>
                      </a:pPr>
                      <a:r>
                        <a:rPr lang="en-GB" sz="1800" b="1"/>
                        <a:t>   au</a:t>
                      </a:r>
                      <a:endParaRPr/>
                    </a:p>
                  </a:txBody>
                  <a:tcPr marL="91450" marR="91450" marT="45725" marB="45725"/>
                </a:tc>
                <a:tc>
                  <a:txBody>
                    <a:bodyPr/>
                    <a:lstStyle/>
                    <a:p>
                      <a:pPr marL="0" marR="0" lvl="0" indent="0" algn="l" rtl="0">
                        <a:spcBef>
                          <a:spcPts val="0"/>
                        </a:spcBef>
                        <a:spcAft>
                          <a:spcPts val="0"/>
                        </a:spcAft>
                        <a:buNone/>
                      </a:pPr>
                      <a:r>
                        <a:rPr lang="en-GB" sz="1800"/>
                        <a:t>Je vais </a:t>
                      </a:r>
                      <a:r>
                        <a:rPr lang="en-GB" sz="1800" b="1"/>
                        <a:t>au</a:t>
                      </a:r>
                      <a:r>
                        <a:rPr lang="en-GB" sz="1800"/>
                        <a:t> march</a:t>
                      </a:r>
                      <a:r>
                        <a:rPr lang="en-GB" sz="1800">
                          <a:latin typeface="Calibri"/>
                          <a:ea typeface="Calibri"/>
                          <a:cs typeface="Calibri"/>
                          <a:sym typeface="Calibri"/>
                        </a:rPr>
                        <a:t>é</a:t>
                      </a:r>
                      <a:endParaRPr sz="1800"/>
                    </a:p>
                  </a:txBody>
                  <a:tcPr marL="91450" marR="91450" marT="45725" marB="45725"/>
                </a:tc>
                <a:extLst>
                  <a:ext uri="{0D108BD9-81ED-4DB2-BD59-A6C34878D82A}">
                    <a16:rowId xmlns:a16="http://schemas.microsoft.com/office/drawing/2014/main" val="10001"/>
                  </a:ext>
                </a:extLst>
              </a:tr>
              <a:tr h="366625">
                <a:tc>
                  <a:txBody>
                    <a:bodyPr/>
                    <a:lstStyle/>
                    <a:p>
                      <a:pPr marL="0" marR="0" lvl="0" indent="0" algn="l" rtl="0">
                        <a:spcBef>
                          <a:spcPts val="0"/>
                        </a:spcBef>
                        <a:spcAft>
                          <a:spcPts val="0"/>
                        </a:spcAft>
                        <a:buNone/>
                      </a:pPr>
                      <a:r>
                        <a:rPr lang="en-GB" sz="1800"/>
                        <a:t>Fem nouns            (la)</a:t>
                      </a:r>
                      <a:endParaRPr/>
                    </a:p>
                  </a:txBody>
                  <a:tcPr marL="91450" marR="91450" marT="45725" marB="45725"/>
                </a:tc>
                <a:tc>
                  <a:txBody>
                    <a:bodyPr/>
                    <a:lstStyle/>
                    <a:p>
                      <a:pPr marL="0" marR="0" lvl="0" indent="0" algn="l" rtl="0">
                        <a:spcBef>
                          <a:spcPts val="0"/>
                        </a:spcBef>
                        <a:spcAft>
                          <a:spcPts val="0"/>
                        </a:spcAft>
                        <a:buNone/>
                      </a:pPr>
                      <a:r>
                        <a:rPr lang="en-GB" sz="1800"/>
                        <a:t>   </a:t>
                      </a:r>
                      <a:r>
                        <a:rPr lang="en-GB" sz="1800" b="1"/>
                        <a:t>à la</a:t>
                      </a:r>
                      <a:endParaRPr/>
                    </a:p>
                  </a:txBody>
                  <a:tcPr marL="91450" marR="91450" marT="45725" marB="45725"/>
                </a:tc>
                <a:tc>
                  <a:txBody>
                    <a:bodyPr/>
                    <a:lstStyle/>
                    <a:p>
                      <a:pPr marL="0" marR="0" lvl="0" indent="0" algn="l" rtl="0">
                        <a:spcBef>
                          <a:spcPts val="0"/>
                        </a:spcBef>
                        <a:spcAft>
                          <a:spcPts val="0"/>
                        </a:spcAft>
                        <a:buNone/>
                      </a:pPr>
                      <a:r>
                        <a:rPr lang="en-GB" sz="1800"/>
                        <a:t>Je vais  </a:t>
                      </a:r>
                      <a:r>
                        <a:rPr lang="en-GB" sz="1800" b="1"/>
                        <a:t>à la </a:t>
                      </a:r>
                      <a:r>
                        <a:rPr lang="en-GB" sz="1800"/>
                        <a:t>piscine</a:t>
                      </a:r>
                      <a:endParaRPr sz="1800"/>
                    </a:p>
                  </a:txBody>
                  <a:tcPr marL="91450" marR="91450" marT="45725" marB="45725"/>
                </a:tc>
                <a:extLst>
                  <a:ext uri="{0D108BD9-81ED-4DB2-BD59-A6C34878D82A}">
                    <a16:rowId xmlns:a16="http://schemas.microsoft.com/office/drawing/2014/main" val="10002"/>
                  </a:ext>
                </a:extLst>
              </a:tr>
              <a:tr h="366625">
                <a:tc>
                  <a:txBody>
                    <a:bodyPr/>
                    <a:lstStyle/>
                    <a:p>
                      <a:pPr marL="0" marR="0" lvl="0" indent="0" algn="l" rtl="0">
                        <a:spcBef>
                          <a:spcPts val="0"/>
                        </a:spcBef>
                        <a:spcAft>
                          <a:spcPts val="0"/>
                        </a:spcAft>
                        <a:buNone/>
                      </a:pPr>
                      <a:r>
                        <a:rPr lang="en-GB" sz="1800"/>
                        <a:t>Plural nouns         (les)</a:t>
                      </a:r>
                      <a:endParaRPr sz="1800"/>
                    </a:p>
                  </a:txBody>
                  <a:tcPr marL="91450" marR="91450" marT="45725" marB="45725"/>
                </a:tc>
                <a:tc>
                  <a:txBody>
                    <a:bodyPr/>
                    <a:lstStyle/>
                    <a:p>
                      <a:pPr marL="0" marR="0" lvl="0" indent="0" algn="l" rtl="0">
                        <a:spcBef>
                          <a:spcPts val="0"/>
                        </a:spcBef>
                        <a:spcAft>
                          <a:spcPts val="0"/>
                        </a:spcAft>
                        <a:buNone/>
                      </a:pPr>
                      <a:r>
                        <a:rPr lang="en-GB" sz="1800" b="1"/>
                        <a:t>   aux</a:t>
                      </a:r>
                      <a:endParaRPr/>
                    </a:p>
                  </a:txBody>
                  <a:tcPr marL="91450" marR="91450" marT="45725" marB="45725"/>
                </a:tc>
                <a:tc>
                  <a:txBody>
                    <a:bodyPr/>
                    <a:lstStyle/>
                    <a:p>
                      <a:pPr marL="0" marR="0" lvl="0" indent="0" algn="l" rtl="0">
                        <a:spcBef>
                          <a:spcPts val="0"/>
                        </a:spcBef>
                        <a:spcAft>
                          <a:spcPts val="0"/>
                        </a:spcAft>
                        <a:buNone/>
                      </a:pPr>
                      <a:r>
                        <a:rPr lang="en-GB" sz="1800"/>
                        <a:t>Je vais </a:t>
                      </a:r>
                      <a:r>
                        <a:rPr lang="en-GB" sz="1800" b="1"/>
                        <a:t>aux</a:t>
                      </a:r>
                      <a:r>
                        <a:rPr lang="en-GB" sz="1800"/>
                        <a:t> magasins</a:t>
                      </a:r>
                      <a:endParaRPr sz="1800"/>
                    </a:p>
                  </a:txBody>
                  <a:tcPr marL="91450" marR="91450" marT="45725" marB="45725"/>
                </a:tc>
                <a:extLst>
                  <a:ext uri="{0D108BD9-81ED-4DB2-BD59-A6C34878D82A}">
                    <a16:rowId xmlns:a16="http://schemas.microsoft.com/office/drawing/2014/main" val="10003"/>
                  </a:ext>
                </a:extLst>
              </a:tr>
            </a:tbl>
          </a:graphicData>
        </a:graphic>
      </p:graphicFrame>
      <p:sp>
        <p:nvSpPr>
          <p:cNvPr id="211" name="Google Shape;211;p24"/>
          <p:cNvSpPr/>
          <p:nvPr/>
        </p:nvSpPr>
        <p:spPr>
          <a:xfrm>
            <a:off x="7832034" y="2955236"/>
            <a:ext cx="4165449" cy="3853862"/>
          </a:xfrm>
          <a:prstGeom prst="irregularSeal1">
            <a:avLst/>
          </a:prstGeom>
          <a:solidFill>
            <a:srgbClr val="ECA8CD"/>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lnSpc>
                <a:spcPct val="100000"/>
              </a:lnSpc>
              <a:spcBef>
                <a:spcPts val="0"/>
              </a:spcBef>
              <a:spcAft>
                <a:spcPts val="0"/>
              </a:spcAft>
              <a:buClr>
                <a:srgbClr val="000000"/>
              </a:buClr>
              <a:buSzPts val="2000"/>
              <a:buFont typeface="Noto Sans Symbols"/>
              <a:buChar char="⮚"/>
            </a:pPr>
            <a:r>
              <a:rPr lang="en-GB" sz="2000" b="1" i="0" u="none" strike="noStrike" cap="none">
                <a:solidFill>
                  <a:srgbClr val="000000"/>
                </a:solidFill>
                <a:latin typeface="Calibri"/>
                <a:ea typeface="Calibri"/>
                <a:cs typeface="Calibri"/>
                <a:sym typeface="Calibri"/>
              </a:rPr>
              <a:t>Regular present tense verbs end in an </a:t>
            </a:r>
            <a:r>
              <a:rPr lang="en-GB" sz="2000" b="1" i="0" u="sng" strike="noStrike" cap="none">
                <a:solidFill>
                  <a:srgbClr val="000000"/>
                </a:solidFill>
                <a:latin typeface="Calibri"/>
                <a:ea typeface="Calibri"/>
                <a:cs typeface="Calibri"/>
                <a:sym typeface="Calibri"/>
              </a:rPr>
              <a:t>e </a:t>
            </a:r>
            <a:endParaRPr/>
          </a:p>
          <a:p>
            <a:pPr marL="342900" marR="0" lvl="0" indent="-342900" algn="ctr" rtl="0">
              <a:lnSpc>
                <a:spcPct val="100000"/>
              </a:lnSpc>
              <a:spcBef>
                <a:spcPts val="0"/>
              </a:spcBef>
              <a:spcAft>
                <a:spcPts val="0"/>
              </a:spcAft>
              <a:buClr>
                <a:srgbClr val="000000"/>
              </a:buClr>
              <a:buSzPts val="2000"/>
              <a:buFont typeface="Noto Sans Symbols"/>
              <a:buChar char="⮚"/>
            </a:pPr>
            <a:r>
              <a:rPr lang="en-GB" sz="2000" b="1" i="0" u="none" strike="noStrike" cap="none">
                <a:solidFill>
                  <a:srgbClr val="000000"/>
                </a:solidFill>
                <a:latin typeface="Calibri"/>
                <a:ea typeface="Calibri"/>
                <a:cs typeface="Calibri"/>
                <a:sym typeface="Calibri"/>
              </a:rPr>
              <a:t>It’s a silent </a:t>
            </a:r>
            <a:r>
              <a:rPr lang="en-GB" sz="2000" b="1" i="0" u="sng" strike="noStrike" cap="none">
                <a:solidFill>
                  <a:srgbClr val="000000"/>
                </a:solidFill>
                <a:latin typeface="Calibri"/>
                <a:ea typeface="Calibri"/>
                <a:cs typeface="Calibri"/>
                <a:sym typeface="Calibri"/>
              </a:rPr>
              <a:t>e </a:t>
            </a:r>
            <a:r>
              <a:rPr lang="en-GB" sz="2000" b="1" i="0" u="none" strike="noStrike" cap="none">
                <a:solidFill>
                  <a:srgbClr val="000000"/>
                </a:solidFill>
                <a:latin typeface="Calibri"/>
                <a:ea typeface="Calibri"/>
                <a:cs typeface="Calibri"/>
                <a:sym typeface="Calibri"/>
              </a:rPr>
              <a:t>though</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408"/>
        <p:cNvGrpSpPr/>
        <p:nvPr/>
      </p:nvGrpSpPr>
      <p:grpSpPr>
        <a:xfrm>
          <a:off x="0" y="0"/>
          <a:ext cx="0" cy="0"/>
          <a:chOff x="0" y="0"/>
          <a:chExt cx="0" cy="0"/>
        </a:xfrm>
      </p:grpSpPr>
      <p:sp>
        <p:nvSpPr>
          <p:cNvPr id="409" name="Google Shape;409;p51"/>
          <p:cNvSpPr txBox="1">
            <a:spLocks noGrp="1"/>
          </p:cNvSpPr>
          <p:nvPr>
            <p:ph type="title"/>
          </p:nvPr>
        </p:nvSpPr>
        <p:spPr>
          <a:xfrm>
            <a:off x="96520" y="141606"/>
            <a:ext cx="5113513" cy="31591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Answering in English</a:t>
            </a:r>
            <a:endParaRPr/>
          </a:p>
        </p:txBody>
      </p:sp>
      <p:sp>
        <p:nvSpPr>
          <p:cNvPr id="410" name="Google Shape;410;p51"/>
          <p:cNvSpPr txBox="1">
            <a:spLocks noGrp="1"/>
          </p:cNvSpPr>
          <p:nvPr>
            <p:ph type="body" idx="1"/>
          </p:nvPr>
        </p:nvSpPr>
        <p:spPr>
          <a:xfrm>
            <a:off x="0" y="789304"/>
            <a:ext cx="3759200" cy="520509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Never leave out – simple comprehension</a:t>
            </a:r>
            <a:endParaRPr/>
          </a:p>
          <a:p>
            <a:pPr marL="228600" lvl="0" indent="-228600" algn="l" rtl="0">
              <a:lnSpc>
                <a:spcPct val="90000"/>
              </a:lnSpc>
              <a:spcBef>
                <a:spcPts val="1000"/>
              </a:spcBef>
              <a:spcAft>
                <a:spcPts val="0"/>
              </a:spcAft>
              <a:buClr>
                <a:schemeClr val="dk1"/>
              </a:buClr>
              <a:buSzPts val="2800"/>
              <a:buChar char="•"/>
            </a:pPr>
            <a:r>
              <a:rPr lang="en-GB"/>
              <a:t>Look for words that match up. Cognate words too.</a:t>
            </a:r>
            <a:endParaRPr/>
          </a:p>
          <a:p>
            <a:pPr marL="228600" lvl="0" indent="-228600" algn="l" rtl="0">
              <a:lnSpc>
                <a:spcPct val="90000"/>
              </a:lnSpc>
              <a:spcBef>
                <a:spcPts val="1000"/>
              </a:spcBef>
              <a:spcAft>
                <a:spcPts val="0"/>
              </a:spcAft>
              <a:buClr>
                <a:schemeClr val="dk1"/>
              </a:buClr>
              <a:buSzPts val="2800"/>
              <a:buChar char="•"/>
            </a:pPr>
            <a:r>
              <a:rPr lang="en-GB"/>
              <a:t>Careful of positive and negative descriptions. </a:t>
            </a:r>
            <a:endParaRPr/>
          </a:p>
          <a:p>
            <a:pPr marL="228600" lvl="0" indent="-228600" algn="l" rtl="0">
              <a:lnSpc>
                <a:spcPct val="90000"/>
              </a:lnSpc>
              <a:spcBef>
                <a:spcPts val="1000"/>
              </a:spcBef>
              <a:spcAft>
                <a:spcPts val="0"/>
              </a:spcAft>
              <a:buClr>
                <a:schemeClr val="dk1"/>
              </a:buClr>
              <a:buSzPts val="2800"/>
              <a:buChar char="•"/>
            </a:pPr>
            <a:r>
              <a:rPr lang="en-GB"/>
              <a:t>Careful of time phrases which will show the tense.</a:t>
            </a:r>
            <a:endParaRPr/>
          </a:p>
        </p:txBody>
      </p:sp>
      <p:pic>
        <p:nvPicPr>
          <p:cNvPr id="411" name="Google Shape;411;p51"/>
          <p:cNvPicPr preferRelativeResize="0"/>
          <p:nvPr/>
        </p:nvPicPr>
        <p:blipFill rotWithShape="1">
          <a:blip r:embed="rId3">
            <a:alphaModFix/>
          </a:blip>
          <a:srcRect/>
          <a:stretch/>
        </p:blipFill>
        <p:spPr>
          <a:xfrm>
            <a:off x="4498833" y="76577"/>
            <a:ext cx="7693167" cy="591782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415"/>
        <p:cNvGrpSpPr/>
        <p:nvPr/>
      </p:nvGrpSpPr>
      <p:grpSpPr>
        <a:xfrm>
          <a:off x="0" y="0"/>
          <a:ext cx="0" cy="0"/>
          <a:chOff x="0" y="0"/>
          <a:chExt cx="0" cy="0"/>
        </a:xfrm>
      </p:grpSpPr>
      <p:sp>
        <p:nvSpPr>
          <p:cNvPr id="416" name="Google Shape;416;p52"/>
          <p:cNvSpPr txBox="1">
            <a:spLocks noGrp="1"/>
          </p:cNvSpPr>
          <p:nvPr>
            <p:ph type="title"/>
          </p:nvPr>
        </p:nvSpPr>
        <p:spPr>
          <a:xfrm>
            <a:off x="13832" y="500062"/>
            <a:ext cx="6479444" cy="86096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sz="3600" b="1" u="sng"/>
              <a:t>Multiple choice – French</a:t>
            </a:r>
            <a:br>
              <a:rPr lang="en-GB" sz="3600" b="1" u="sng"/>
            </a:br>
            <a:r>
              <a:rPr lang="en-GB" sz="2200"/>
              <a:t>- don’t miss out</a:t>
            </a:r>
            <a:br>
              <a:rPr lang="en-GB" sz="2200"/>
            </a:br>
            <a:r>
              <a:rPr lang="en-GB" sz="2200"/>
              <a:t>- goes in chronological order of the text</a:t>
            </a:r>
            <a:br>
              <a:rPr lang="en-GB" sz="2200"/>
            </a:br>
            <a:r>
              <a:rPr lang="en-GB" sz="2200"/>
              <a:t>- be carful of distractors / negatives</a:t>
            </a:r>
            <a:br>
              <a:rPr lang="en-GB" b="1" u="sng"/>
            </a:br>
            <a:endParaRPr b="1" u="sng"/>
          </a:p>
        </p:txBody>
      </p:sp>
      <p:pic>
        <p:nvPicPr>
          <p:cNvPr id="417" name="Google Shape;417;p52"/>
          <p:cNvPicPr preferRelativeResize="0"/>
          <p:nvPr/>
        </p:nvPicPr>
        <p:blipFill rotWithShape="1">
          <a:blip r:embed="rId3">
            <a:alphaModFix/>
          </a:blip>
          <a:srcRect/>
          <a:stretch/>
        </p:blipFill>
        <p:spPr>
          <a:xfrm>
            <a:off x="144334" y="1278827"/>
            <a:ext cx="7018466" cy="5362733"/>
          </a:xfrm>
          <a:prstGeom prst="rect">
            <a:avLst/>
          </a:prstGeom>
          <a:noFill/>
          <a:ln>
            <a:noFill/>
          </a:ln>
        </p:spPr>
      </p:pic>
      <p:pic>
        <p:nvPicPr>
          <p:cNvPr id="418" name="Google Shape;418;p52"/>
          <p:cNvPicPr preferRelativeResize="0"/>
          <p:nvPr/>
        </p:nvPicPr>
        <p:blipFill rotWithShape="1">
          <a:blip r:embed="rId4">
            <a:alphaModFix/>
          </a:blip>
          <a:srcRect/>
          <a:stretch/>
        </p:blipFill>
        <p:spPr>
          <a:xfrm>
            <a:off x="7880488" y="0"/>
            <a:ext cx="4311512" cy="4849401"/>
          </a:xfrm>
          <a:prstGeom prst="rect">
            <a:avLst/>
          </a:prstGeom>
          <a:noFill/>
          <a:ln>
            <a:noFill/>
          </a:ln>
        </p:spPr>
      </p:pic>
      <p:pic>
        <p:nvPicPr>
          <p:cNvPr id="419" name="Google Shape;419;p52"/>
          <p:cNvPicPr preferRelativeResize="0"/>
          <p:nvPr/>
        </p:nvPicPr>
        <p:blipFill rotWithShape="1">
          <a:blip r:embed="rId5">
            <a:alphaModFix/>
          </a:blip>
          <a:srcRect/>
          <a:stretch/>
        </p:blipFill>
        <p:spPr>
          <a:xfrm>
            <a:off x="7880488" y="4849401"/>
            <a:ext cx="4439871" cy="179215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423"/>
        <p:cNvGrpSpPr/>
        <p:nvPr/>
      </p:nvGrpSpPr>
      <p:grpSpPr>
        <a:xfrm>
          <a:off x="0" y="0"/>
          <a:ext cx="0" cy="0"/>
          <a:chOff x="0" y="0"/>
          <a:chExt cx="0" cy="0"/>
        </a:xfrm>
      </p:grpSpPr>
      <p:sp>
        <p:nvSpPr>
          <p:cNvPr id="424" name="Google Shape;424;p53"/>
          <p:cNvSpPr txBox="1">
            <a:spLocks noGrp="1"/>
          </p:cNvSpPr>
          <p:nvPr>
            <p:ph type="title"/>
          </p:nvPr>
        </p:nvSpPr>
        <p:spPr>
          <a:xfrm>
            <a:off x="96520" y="121286"/>
            <a:ext cx="5186680" cy="31591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Answering in French</a:t>
            </a:r>
            <a:endParaRPr/>
          </a:p>
        </p:txBody>
      </p:sp>
      <p:sp>
        <p:nvSpPr>
          <p:cNvPr id="425" name="Google Shape;425;p53"/>
          <p:cNvSpPr txBox="1">
            <a:spLocks noGrp="1"/>
          </p:cNvSpPr>
          <p:nvPr>
            <p:ph type="body" idx="1"/>
          </p:nvPr>
        </p:nvSpPr>
        <p:spPr>
          <a:xfrm>
            <a:off x="96520" y="525144"/>
            <a:ext cx="3144520" cy="5692776"/>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GB"/>
              <a:t>Easier than the English comprehension – don’t need to translate just copy. </a:t>
            </a:r>
            <a:endParaRPr/>
          </a:p>
          <a:p>
            <a:pPr marL="228600" lvl="0" indent="-228600" algn="l" rtl="0">
              <a:lnSpc>
                <a:spcPct val="90000"/>
              </a:lnSpc>
              <a:spcBef>
                <a:spcPts val="1000"/>
              </a:spcBef>
              <a:spcAft>
                <a:spcPts val="0"/>
              </a:spcAft>
              <a:buClr>
                <a:schemeClr val="dk1"/>
              </a:buClr>
              <a:buSzPct val="100000"/>
              <a:buChar char="•"/>
            </a:pPr>
            <a:r>
              <a:rPr lang="en-GB" b="1">
                <a:highlight>
                  <a:srgbClr val="00FFFF"/>
                </a:highlight>
              </a:rPr>
              <a:t>MUST WRITE IN FRENCH</a:t>
            </a:r>
            <a:endParaRPr/>
          </a:p>
          <a:p>
            <a:pPr marL="228600" lvl="0" indent="-228600" algn="l" rtl="0">
              <a:lnSpc>
                <a:spcPct val="90000"/>
              </a:lnSpc>
              <a:spcBef>
                <a:spcPts val="1000"/>
              </a:spcBef>
              <a:spcAft>
                <a:spcPts val="0"/>
              </a:spcAft>
              <a:buClr>
                <a:schemeClr val="dk1"/>
              </a:buClr>
              <a:buSzPct val="100000"/>
              <a:buChar char="•"/>
            </a:pPr>
            <a:r>
              <a:rPr lang="en-GB"/>
              <a:t>Only one word / short phrase answers</a:t>
            </a:r>
            <a:endParaRPr/>
          </a:p>
          <a:p>
            <a:pPr marL="228600" lvl="0" indent="-228600" algn="l" rtl="0">
              <a:lnSpc>
                <a:spcPct val="90000"/>
              </a:lnSpc>
              <a:spcBef>
                <a:spcPts val="1000"/>
              </a:spcBef>
              <a:spcAft>
                <a:spcPts val="0"/>
              </a:spcAft>
              <a:buClr>
                <a:schemeClr val="dk1"/>
              </a:buClr>
              <a:buSzPct val="100000"/>
              <a:buChar char="•"/>
            </a:pPr>
            <a:r>
              <a:rPr lang="en-GB"/>
              <a:t>Locate the response in the text, read around it, to check it is the correct one.</a:t>
            </a:r>
            <a:endParaRPr/>
          </a:p>
          <a:p>
            <a:pPr marL="228600" lvl="0" indent="-228600" algn="l" rtl="0">
              <a:lnSpc>
                <a:spcPct val="90000"/>
              </a:lnSpc>
              <a:spcBef>
                <a:spcPts val="1000"/>
              </a:spcBef>
              <a:spcAft>
                <a:spcPts val="0"/>
              </a:spcAft>
              <a:buClr>
                <a:schemeClr val="dk1"/>
              </a:buClr>
              <a:buSzPct val="100000"/>
              <a:buChar char="•"/>
            </a:pPr>
            <a:r>
              <a:rPr lang="en-GB"/>
              <a:t>Watch out for distractors / negatives </a:t>
            </a:r>
            <a:endParaRPr/>
          </a:p>
          <a:p>
            <a:pPr marL="228600" lvl="0" indent="-64135" algn="l" rtl="0">
              <a:lnSpc>
                <a:spcPct val="90000"/>
              </a:lnSpc>
              <a:spcBef>
                <a:spcPts val="1000"/>
              </a:spcBef>
              <a:spcAft>
                <a:spcPts val="0"/>
              </a:spcAft>
              <a:buClr>
                <a:schemeClr val="dk1"/>
              </a:buClr>
              <a:buSzPct val="100000"/>
              <a:buNone/>
            </a:pPr>
            <a:endParaRPr/>
          </a:p>
        </p:txBody>
      </p:sp>
      <p:pic>
        <p:nvPicPr>
          <p:cNvPr id="426" name="Google Shape;426;p53"/>
          <p:cNvPicPr preferRelativeResize="0"/>
          <p:nvPr/>
        </p:nvPicPr>
        <p:blipFill rotWithShape="1">
          <a:blip r:embed="rId3">
            <a:alphaModFix/>
          </a:blip>
          <a:srcRect/>
          <a:stretch/>
        </p:blipFill>
        <p:spPr>
          <a:xfrm>
            <a:off x="5752235" y="-1"/>
            <a:ext cx="6372954" cy="3984175"/>
          </a:xfrm>
          <a:prstGeom prst="rect">
            <a:avLst/>
          </a:prstGeom>
          <a:noFill/>
          <a:ln>
            <a:noFill/>
          </a:ln>
        </p:spPr>
      </p:pic>
      <p:pic>
        <p:nvPicPr>
          <p:cNvPr id="427" name="Google Shape;427;p53"/>
          <p:cNvPicPr preferRelativeResize="0"/>
          <p:nvPr/>
        </p:nvPicPr>
        <p:blipFill rotWithShape="1">
          <a:blip r:embed="rId4">
            <a:alphaModFix/>
          </a:blip>
          <a:srcRect/>
          <a:stretch/>
        </p:blipFill>
        <p:spPr>
          <a:xfrm>
            <a:off x="3241040" y="3429000"/>
            <a:ext cx="6187440" cy="344322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431"/>
        <p:cNvGrpSpPr/>
        <p:nvPr/>
      </p:nvGrpSpPr>
      <p:grpSpPr>
        <a:xfrm>
          <a:off x="0" y="0"/>
          <a:ext cx="0" cy="0"/>
          <a:chOff x="0" y="0"/>
          <a:chExt cx="0" cy="0"/>
        </a:xfrm>
      </p:grpSpPr>
      <p:sp>
        <p:nvSpPr>
          <p:cNvPr id="432" name="Google Shape;432;p54"/>
          <p:cNvSpPr txBox="1">
            <a:spLocks noGrp="1"/>
          </p:cNvSpPr>
          <p:nvPr>
            <p:ph type="title"/>
          </p:nvPr>
        </p:nvSpPr>
        <p:spPr>
          <a:xfrm>
            <a:off x="0" y="1"/>
            <a:ext cx="6705600" cy="5953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A/B/C write the correct letter </a:t>
            </a:r>
            <a:endParaRPr/>
          </a:p>
        </p:txBody>
      </p:sp>
      <p:sp>
        <p:nvSpPr>
          <p:cNvPr id="433" name="Google Shape;433;p54"/>
          <p:cNvSpPr txBox="1">
            <a:spLocks noGrp="1"/>
          </p:cNvSpPr>
          <p:nvPr>
            <p:ph type="body" idx="1"/>
          </p:nvPr>
        </p:nvSpPr>
        <p:spPr>
          <a:xfrm>
            <a:off x="76200" y="728344"/>
            <a:ext cx="3235960" cy="5540376"/>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chemeClr val="dk1"/>
              </a:buClr>
              <a:buSzPct val="100000"/>
              <a:buChar char="•"/>
            </a:pPr>
            <a:r>
              <a:rPr lang="en-GB"/>
              <a:t>Usually questions go in the order of the text.</a:t>
            </a:r>
            <a:endParaRPr/>
          </a:p>
          <a:p>
            <a:pPr marL="228600" lvl="0" indent="-228600" algn="l" rtl="0">
              <a:lnSpc>
                <a:spcPct val="90000"/>
              </a:lnSpc>
              <a:spcBef>
                <a:spcPts val="1000"/>
              </a:spcBef>
              <a:spcAft>
                <a:spcPts val="0"/>
              </a:spcAft>
              <a:buClr>
                <a:schemeClr val="dk1"/>
              </a:buClr>
              <a:buSzPct val="100000"/>
              <a:buChar char="•"/>
            </a:pPr>
            <a:r>
              <a:rPr lang="en-GB"/>
              <a:t>Read around the answer to check it isn’t contradicted. </a:t>
            </a:r>
            <a:endParaRPr/>
          </a:p>
          <a:p>
            <a:pPr marL="228600" lvl="0" indent="-228600" algn="l" rtl="0">
              <a:lnSpc>
                <a:spcPct val="90000"/>
              </a:lnSpc>
              <a:spcBef>
                <a:spcPts val="1000"/>
              </a:spcBef>
              <a:spcAft>
                <a:spcPts val="0"/>
              </a:spcAft>
              <a:buClr>
                <a:schemeClr val="dk1"/>
              </a:buClr>
              <a:buSzPct val="100000"/>
              <a:buChar char="•"/>
            </a:pPr>
            <a:r>
              <a:rPr lang="en-GB"/>
              <a:t>Think of synonyms / word families to support locating the answer.</a:t>
            </a:r>
            <a:endParaRPr/>
          </a:p>
          <a:p>
            <a:pPr marL="228600" lvl="0" indent="-228600" algn="l" rtl="0">
              <a:lnSpc>
                <a:spcPct val="90000"/>
              </a:lnSpc>
              <a:spcBef>
                <a:spcPts val="1000"/>
              </a:spcBef>
              <a:spcAft>
                <a:spcPts val="0"/>
              </a:spcAft>
              <a:buClr>
                <a:schemeClr val="dk1"/>
              </a:buClr>
              <a:buSzPct val="100000"/>
              <a:buChar char="•"/>
            </a:pPr>
            <a:r>
              <a:rPr lang="en-GB"/>
              <a:t>Be very careful of tenses – look out for time/frequency phrases</a:t>
            </a:r>
            <a:endParaRPr/>
          </a:p>
          <a:p>
            <a:pPr marL="228600" lvl="0" indent="-228600" algn="l" rtl="0">
              <a:lnSpc>
                <a:spcPct val="90000"/>
              </a:lnSpc>
              <a:spcBef>
                <a:spcPts val="1000"/>
              </a:spcBef>
              <a:spcAft>
                <a:spcPts val="0"/>
              </a:spcAft>
              <a:buClr>
                <a:schemeClr val="dk1"/>
              </a:buClr>
              <a:buSzPct val="100000"/>
              <a:buChar char="•"/>
            </a:pPr>
            <a:r>
              <a:rPr lang="en-GB"/>
              <a:t>Be careful of negatives and distractors</a:t>
            </a:r>
            <a:endParaRPr/>
          </a:p>
          <a:p>
            <a:pPr marL="228600" lvl="0" indent="-64135" algn="l" rtl="0">
              <a:lnSpc>
                <a:spcPct val="90000"/>
              </a:lnSpc>
              <a:spcBef>
                <a:spcPts val="1000"/>
              </a:spcBef>
              <a:spcAft>
                <a:spcPts val="0"/>
              </a:spcAft>
              <a:buClr>
                <a:schemeClr val="dk1"/>
              </a:buClr>
              <a:buSzPct val="100000"/>
              <a:buNone/>
            </a:pPr>
            <a:endParaRPr/>
          </a:p>
        </p:txBody>
      </p:sp>
      <p:pic>
        <p:nvPicPr>
          <p:cNvPr id="434" name="Google Shape;434;p54"/>
          <p:cNvPicPr preferRelativeResize="0"/>
          <p:nvPr/>
        </p:nvPicPr>
        <p:blipFill rotWithShape="1">
          <a:blip r:embed="rId3">
            <a:alphaModFix/>
          </a:blip>
          <a:srcRect/>
          <a:stretch/>
        </p:blipFill>
        <p:spPr>
          <a:xfrm>
            <a:off x="3139440" y="589280"/>
            <a:ext cx="6451600" cy="4090006"/>
          </a:xfrm>
          <a:prstGeom prst="rect">
            <a:avLst/>
          </a:prstGeom>
          <a:noFill/>
          <a:ln>
            <a:noFill/>
          </a:ln>
        </p:spPr>
      </p:pic>
      <p:pic>
        <p:nvPicPr>
          <p:cNvPr id="435" name="Google Shape;435;p54"/>
          <p:cNvPicPr preferRelativeResize="0"/>
          <p:nvPr/>
        </p:nvPicPr>
        <p:blipFill rotWithShape="1">
          <a:blip r:embed="rId4">
            <a:alphaModFix/>
          </a:blip>
          <a:srcRect/>
          <a:stretch/>
        </p:blipFill>
        <p:spPr>
          <a:xfrm>
            <a:off x="8225137" y="124177"/>
            <a:ext cx="4402568" cy="515902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439"/>
        <p:cNvGrpSpPr/>
        <p:nvPr/>
      </p:nvGrpSpPr>
      <p:grpSpPr>
        <a:xfrm>
          <a:off x="0" y="0"/>
          <a:ext cx="0" cy="0"/>
          <a:chOff x="0" y="0"/>
          <a:chExt cx="0" cy="0"/>
        </a:xfrm>
      </p:grpSpPr>
      <p:sp>
        <p:nvSpPr>
          <p:cNvPr id="440" name="Google Shape;440;p55"/>
          <p:cNvSpPr txBox="1">
            <a:spLocks noGrp="1"/>
          </p:cNvSpPr>
          <p:nvPr>
            <p:ph type="title"/>
          </p:nvPr>
        </p:nvSpPr>
        <p:spPr>
          <a:xfrm>
            <a:off x="116840" y="111442"/>
            <a:ext cx="3032760" cy="5695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V / F / PM </a:t>
            </a:r>
            <a:endParaRPr/>
          </a:p>
        </p:txBody>
      </p:sp>
      <p:sp>
        <p:nvSpPr>
          <p:cNvPr id="441" name="Google Shape;441;p55"/>
          <p:cNvSpPr txBox="1">
            <a:spLocks noGrp="1"/>
          </p:cNvSpPr>
          <p:nvPr>
            <p:ph type="body" idx="1"/>
          </p:nvPr>
        </p:nvSpPr>
        <p:spPr>
          <a:xfrm>
            <a:off x="116840" y="768985"/>
            <a:ext cx="341884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highlight>
                  <a:srgbClr val="00FFFF"/>
                </a:highlight>
              </a:rPr>
              <a:t>Has to be in French</a:t>
            </a:r>
            <a:endParaRPr/>
          </a:p>
          <a:p>
            <a:pPr marL="228600" lvl="0" indent="-228600" algn="l" rtl="0">
              <a:lnSpc>
                <a:spcPct val="90000"/>
              </a:lnSpc>
              <a:spcBef>
                <a:spcPts val="1000"/>
              </a:spcBef>
              <a:spcAft>
                <a:spcPts val="0"/>
              </a:spcAft>
              <a:buClr>
                <a:schemeClr val="dk1"/>
              </a:buClr>
              <a:buSzPts val="2800"/>
              <a:buChar char="•"/>
            </a:pPr>
            <a:r>
              <a:rPr lang="en-GB"/>
              <a:t>Read around the answer to check for contradictions</a:t>
            </a:r>
            <a:endParaRPr/>
          </a:p>
          <a:p>
            <a:pPr marL="228600" lvl="0" indent="-228600" algn="l" rtl="0">
              <a:lnSpc>
                <a:spcPct val="90000"/>
              </a:lnSpc>
              <a:spcBef>
                <a:spcPts val="1000"/>
              </a:spcBef>
              <a:spcAft>
                <a:spcPts val="0"/>
              </a:spcAft>
              <a:buClr>
                <a:schemeClr val="dk1"/>
              </a:buClr>
              <a:buSzPts val="2800"/>
              <a:buChar char="•"/>
            </a:pPr>
            <a:r>
              <a:rPr lang="en-GB"/>
              <a:t>Translate the questions</a:t>
            </a:r>
            <a:endParaRPr/>
          </a:p>
          <a:p>
            <a:pPr marL="228600" lvl="0" indent="-228600" algn="l" rtl="0">
              <a:lnSpc>
                <a:spcPct val="90000"/>
              </a:lnSpc>
              <a:spcBef>
                <a:spcPts val="1000"/>
              </a:spcBef>
              <a:spcAft>
                <a:spcPts val="0"/>
              </a:spcAft>
              <a:buClr>
                <a:schemeClr val="dk1"/>
              </a:buClr>
              <a:buSzPts val="2800"/>
              <a:buChar char="•"/>
            </a:pPr>
            <a:r>
              <a:rPr lang="en-GB"/>
              <a:t>Careful of negatives and distractors </a:t>
            </a:r>
            <a:endParaRPr/>
          </a:p>
        </p:txBody>
      </p:sp>
      <p:pic>
        <p:nvPicPr>
          <p:cNvPr id="442" name="Google Shape;442;p55"/>
          <p:cNvPicPr preferRelativeResize="0"/>
          <p:nvPr/>
        </p:nvPicPr>
        <p:blipFill rotWithShape="1">
          <a:blip r:embed="rId3">
            <a:alphaModFix/>
          </a:blip>
          <a:srcRect/>
          <a:stretch/>
        </p:blipFill>
        <p:spPr>
          <a:xfrm>
            <a:off x="3535680" y="125254"/>
            <a:ext cx="5618480" cy="4356703"/>
          </a:xfrm>
          <a:prstGeom prst="rect">
            <a:avLst/>
          </a:prstGeom>
          <a:noFill/>
          <a:ln>
            <a:noFill/>
          </a:ln>
        </p:spPr>
      </p:pic>
      <p:pic>
        <p:nvPicPr>
          <p:cNvPr id="443" name="Google Shape;443;p55"/>
          <p:cNvPicPr preferRelativeResize="0"/>
          <p:nvPr/>
        </p:nvPicPr>
        <p:blipFill rotWithShape="1">
          <a:blip r:embed="rId4">
            <a:alphaModFix/>
          </a:blip>
          <a:srcRect/>
          <a:stretch/>
        </p:blipFill>
        <p:spPr>
          <a:xfrm>
            <a:off x="3322319" y="4525931"/>
            <a:ext cx="6549227" cy="212664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447"/>
        <p:cNvGrpSpPr/>
        <p:nvPr/>
      </p:nvGrpSpPr>
      <p:grpSpPr>
        <a:xfrm>
          <a:off x="0" y="0"/>
          <a:ext cx="0" cy="0"/>
          <a:chOff x="0" y="0"/>
          <a:chExt cx="0" cy="0"/>
        </a:xfrm>
      </p:grpSpPr>
      <p:pic>
        <p:nvPicPr>
          <p:cNvPr id="448" name="Google Shape;448;p56"/>
          <p:cNvPicPr preferRelativeResize="0"/>
          <p:nvPr/>
        </p:nvPicPr>
        <p:blipFill rotWithShape="1">
          <a:blip r:embed="rId3">
            <a:alphaModFix/>
          </a:blip>
          <a:srcRect/>
          <a:stretch/>
        </p:blipFill>
        <p:spPr>
          <a:xfrm>
            <a:off x="3475831" y="4089835"/>
            <a:ext cx="3768249" cy="2770089"/>
          </a:xfrm>
          <a:prstGeom prst="rect">
            <a:avLst/>
          </a:prstGeom>
          <a:noFill/>
          <a:ln>
            <a:noFill/>
          </a:ln>
        </p:spPr>
      </p:pic>
      <p:sp>
        <p:nvSpPr>
          <p:cNvPr id="449" name="Google Shape;449;p56"/>
          <p:cNvSpPr txBox="1">
            <a:spLocks noGrp="1"/>
          </p:cNvSpPr>
          <p:nvPr>
            <p:ph type="title"/>
          </p:nvPr>
        </p:nvSpPr>
        <p:spPr>
          <a:xfrm>
            <a:off x="0" y="0"/>
            <a:ext cx="6487160" cy="4578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Choose 3 correct responses </a:t>
            </a:r>
            <a:endParaRPr/>
          </a:p>
        </p:txBody>
      </p:sp>
      <p:sp>
        <p:nvSpPr>
          <p:cNvPr id="450" name="Google Shape;450;p56"/>
          <p:cNvSpPr txBox="1">
            <a:spLocks noGrp="1"/>
          </p:cNvSpPr>
          <p:nvPr>
            <p:ph type="body" idx="1"/>
          </p:nvPr>
        </p:nvSpPr>
        <p:spPr>
          <a:xfrm>
            <a:off x="0" y="586105"/>
            <a:ext cx="2946400" cy="6271895"/>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l" rtl="0">
              <a:lnSpc>
                <a:spcPct val="90000"/>
              </a:lnSpc>
              <a:spcBef>
                <a:spcPts val="0"/>
              </a:spcBef>
              <a:spcAft>
                <a:spcPts val="0"/>
              </a:spcAft>
              <a:buClr>
                <a:schemeClr val="dk1"/>
              </a:buClr>
              <a:buSzPct val="100000"/>
              <a:buChar char="•"/>
            </a:pPr>
            <a:r>
              <a:rPr lang="en-GB"/>
              <a:t>Cross off incorrect responses whilst reading the text</a:t>
            </a:r>
            <a:endParaRPr/>
          </a:p>
          <a:p>
            <a:pPr marL="228600" lvl="0" indent="-228600" algn="l" rtl="0">
              <a:lnSpc>
                <a:spcPct val="90000"/>
              </a:lnSpc>
              <a:spcBef>
                <a:spcPts val="1000"/>
              </a:spcBef>
              <a:spcAft>
                <a:spcPts val="0"/>
              </a:spcAft>
              <a:buClr>
                <a:schemeClr val="dk1"/>
              </a:buClr>
              <a:buSzPct val="100000"/>
              <a:buChar char="•"/>
            </a:pPr>
            <a:r>
              <a:rPr lang="en-GB"/>
              <a:t>All answers maybe similar</a:t>
            </a:r>
            <a:endParaRPr/>
          </a:p>
          <a:p>
            <a:pPr marL="228600" lvl="0" indent="-228600" algn="l" rtl="0">
              <a:lnSpc>
                <a:spcPct val="90000"/>
              </a:lnSpc>
              <a:spcBef>
                <a:spcPts val="1000"/>
              </a:spcBef>
              <a:spcAft>
                <a:spcPts val="0"/>
              </a:spcAft>
              <a:buClr>
                <a:schemeClr val="dk1"/>
              </a:buClr>
              <a:buSzPct val="100000"/>
              <a:buChar char="•"/>
            </a:pPr>
            <a:r>
              <a:rPr lang="en-GB"/>
              <a:t>Look for time phrases to help identify the tense</a:t>
            </a:r>
            <a:endParaRPr/>
          </a:p>
          <a:p>
            <a:pPr marL="228600" lvl="0" indent="-228600" algn="l" rtl="0">
              <a:lnSpc>
                <a:spcPct val="90000"/>
              </a:lnSpc>
              <a:spcBef>
                <a:spcPts val="1000"/>
              </a:spcBef>
              <a:spcAft>
                <a:spcPts val="0"/>
              </a:spcAft>
              <a:buClr>
                <a:schemeClr val="dk1"/>
              </a:buClr>
              <a:buSzPct val="100000"/>
              <a:buChar char="•"/>
            </a:pPr>
            <a:r>
              <a:rPr lang="en-GB"/>
              <a:t>Look for negatives</a:t>
            </a:r>
            <a:endParaRPr/>
          </a:p>
          <a:p>
            <a:pPr marL="228600" lvl="0" indent="-228600" algn="l" rtl="0">
              <a:lnSpc>
                <a:spcPct val="90000"/>
              </a:lnSpc>
              <a:spcBef>
                <a:spcPts val="1000"/>
              </a:spcBef>
              <a:spcAft>
                <a:spcPts val="0"/>
              </a:spcAft>
              <a:buClr>
                <a:schemeClr val="dk1"/>
              </a:buClr>
              <a:buSzPct val="100000"/>
              <a:buChar char="•"/>
            </a:pPr>
            <a:r>
              <a:rPr lang="en-GB"/>
              <a:t>Usually questions go in the order of the text.</a:t>
            </a:r>
            <a:endParaRPr/>
          </a:p>
          <a:p>
            <a:pPr marL="228600" lvl="0" indent="-228600" algn="l" rtl="0">
              <a:lnSpc>
                <a:spcPct val="90000"/>
              </a:lnSpc>
              <a:spcBef>
                <a:spcPts val="1000"/>
              </a:spcBef>
              <a:spcAft>
                <a:spcPts val="0"/>
              </a:spcAft>
              <a:buClr>
                <a:schemeClr val="dk1"/>
              </a:buClr>
              <a:buSzPct val="100000"/>
              <a:buChar char="•"/>
            </a:pPr>
            <a:r>
              <a:rPr lang="en-GB"/>
              <a:t>Read around the answer to check it isn’t contradicted. </a:t>
            </a:r>
            <a:endParaRPr/>
          </a:p>
          <a:p>
            <a:pPr marL="228600" lvl="0" indent="-228600" algn="l" rtl="0">
              <a:lnSpc>
                <a:spcPct val="90000"/>
              </a:lnSpc>
              <a:spcBef>
                <a:spcPts val="1000"/>
              </a:spcBef>
              <a:spcAft>
                <a:spcPts val="0"/>
              </a:spcAft>
              <a:buClr>
                <a:schemeClr val="dk1"/>
              </a:buClr>
              <a:buSzPct val="100000"/>
              <a:buChar char="•"/>
            </a:pPr>
            <a:r>
              <a:rPr lang="en-GB"/>
              <a:t>Think of synonyms / word families to support locating the answer.</a:t>
            </a:r>
            <a:endParaRPr/>
          </a:p>
          <a:p>
            <a:pPr marL="228600" lvl="0" indent="-228600" algn="l" rtl="0">
              <a:lnSpc>
                <a:spcPct val="90000"/>
              </a:lnSpc>
              <a:spcBef>
                <a:spcPts val="1000"/>
              </a:spcBef>
              <a:spcAft>
                <a:spcPts val="0"/>
              </a:spcAft>
              <a:buClr>
                <a:schemeClr val="dk1"/>
              </a:buClr>
              <a:buSzPct val="100000"/>
              <a:buChar char="•"/>
            </a:pPr>
            <a:r>
              <a:rPr lang="en-GB"/>
              <a:t>Be very careful of tenses – look out for time/frequency phrases</a:t>
            </a:r>
            <a:endParaRPr/>
          </a:p>
          <a:p>
            <a:pPr marL="228600" lvl="0" indent="-104140" algn="l" rtl="0">
              <a:lnSpc>
                <a:spcPct val="90000"/>
              </a:lnSpc>
              <a:spcBef>
                <a:spcPts val="1000"/>
              </a:spcBef>
              <a:spcAft>
                <a:spcPts val="0"/>
              </a:spcAft>
              <a:buClr>
                <a:schemeClr val="dk1"/>
              </a:buClr>
              <a:buSzPct val="100000"/>
              <a:buNone/>
            </a:pPr>
            <a:endParaRPr/>
          </a:p>
        </p:txBody>
      </p:sp>
      <p:pic>
        <p:nvPicPr>
          <p:cNvPr id="451" name="Google Shape;451;p56"/>
          <p:cNvPicPr preferRelativeResize="0"/>
          <p:nvPr/>
        </p:nvPicPr>
        <p:blipFill rotWithShape="1">
          <a:blip r:embed="rId4">
            <a:alphaModFix/>
          </a:blip>
          <a:srcRect/>
          <a:stretch/>
        </p:blipFill>
        <p:spPr>
          <a:xfrm>
            <a:off x="5704840" y="0"/>
            <a:ext cx="6487160" cy="446216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455"/>
        <p:cNvGrpSpPr/>
        <p:nvPr/>
      </p:nvGrpSpPr>
      <p:grpSpPr>
        <a:xfrm>
          <a:off x="0" y="0"/>
          <a:ext cx="0" cy="0"/>
          <a:chOff x="0" y="0"/>
          <a:chExt cx="0" cy="0"/>
        </a:xfrm>
      </p:grpSpPr>
      <p:sp>
        <p:nvSpPr>
          <p:cNvPr id="456" name="Google Shape;456;p57"/>
          <p:cNvSpPr txBox="1">
            <a:spLocks noGrp="1"/>
          </p:cNvSpPr>
          <p:nvPr>
            <p:ph type="title"/>
          </p:nvPr>
        </p:nvSpPr>
        <p:spPr>
          <a:xfrm>
            <a:off x="76200" y="60642"/>
            <a:ext cx="4820920" cy="6203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b="1" u="sng"/>
              <a:t>Multiple choice </a:t>
            </a:r>
            <a:endParaRPr/>
          </a:p>
        </p:txBody>
      </p:sp>
      <p:sp>
        <p:nvSpPr>
          <p:cNvPr id="457" name="Google Shape;457;p57"/>
          <p:cNvSpPr txBox="1">
            <a:spLocks noGrp="1"/>
          </p:cNvSpPr>
          <p:nvPr>
            <p:ph type="body" idx="1"/>
          </p:nvPr>
        </p:nvSpPr>
        <p:spPr>
          <a:xfrm>
            <a:off x="391160" y="681037"/>
            <a:ext cx="2758440" cy="3345815"/>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ct val="100000"/>
              <a:buChar char="•"/>
            </a:pPr>
            <a:r>
              <a:rPr lang="en-GB"/>
              <a:t>Look for synonyms / word families </a:t>
            </a:r>
            <a:endParaRPr/>
          </a:p>
          <a:p>
            <a:pPr marL="228600" lvl="0" indent="-228600" algn="l" rtl="0">
              <a:lnSpc>
                <a:spcPct val="90000"/>
              </a:lnSpc>
              <a:spcBef>
                <a:spcPts val="1000"/>
              </a:spcBef>
              <a:spcAft>
                <a:spcPts val="0"/>
              </a:spcAft>
              <a:buClr>
                <a:schemeClr val="dk1"/>
              </a:buClr>
              <a:buSzPct val="100000"/>
              <a:buChar char="•"/>
            </a:pPr>
            <a:r>
              <a:rPr lang="en-GB"/>
              <a:t>Be careful of distractors and negatives</a:t>
            </a:r>
            <a:endParaRPr/>
          </a:p>
          <a:p>
            <a:pPr marL="228600" lvl="0" indent="-228600" algn="l" rtl="0">
              <a:lnSpc>
                <a:spcPct val="90000"/>
              </a:lnSpc>
              <a:spcBef>
                <a:spcPts val="1000"/>
              </a:spcBef>
              <a:spcAft>
                <a:spcPts val="0"/>
              </a:spcAft>
              <a:buClr>
                <a:schemeClr val="dk1"/>
              </a:buClr>
              <a:buSzPct val="100000"/>
              <a:buChar char="•"/>
            </a:pPr>
            <a:r>
              <a:rPr lang="en-GB"/>
              <a:t>Take time to read the questions carefully</a:t>
            </a:r>
            <a:endParaRPr/>
          </a:p>
          <a:p>
            <a:pPr marL="228600" lvl="0" indent="-64135" algn="l" rtl="0">
              <a:lnSpc>
                <a:spcPct val="90000"/>
              </a:lnSpc>
              <a:spcBef>
                <a:spcPts val="1000"/>
              </a:spcBef>
              <a:spcAft>
                <a:spcPts val="0"/>
              </a:spcAft>
              <a:buClr>
                <a:schemeClr val="dk1"/>
              </a:buClr>
              <a:buSzPct val="100000"/>
              <a:buNone/>
            </a:pPr>
            <a:endParaRPr/>
          </a:p>
        </p:txBody>
      </p:sp>
      <p:pic>
        <p:nvPicPr>
          <p:cNvPr id="458" name="Google Shape;458;p57"/>
          <p:cNvPicPr preferRelativeResize="0"/>
          <p:nvPr/>
        </p:nvPicPr>
        <p:blipFill rotWithShape="1">
          <a:blip r:embed="rId3">
            <a:alphaModFix/>
          </a:blip>
          <a:srcRect/>
          <a:stretch/>
        </p:blipFill>
        <p:spPr>
          <a:xfrm>
            <a:off x="3149599" y="254000"/>
            <a:ext cx="6695441" cy="5551840"/>
          </a:xfrm>
          <a:prstGeom prst="rect">
            <a:avLst/>
          </a:prstGeom>
          <a:noFill/>
          <a:ln>
            <a:noFill/>
          </a:ln>
        </p:spPr>
      </p:pic>
      <p:pic>
        <p:nvPicPr>
          <p:cNvPr id="459" name="Google Shape;459;p57"/>
          <p:cNvPicPr preferRelativeResize="0"/>
          <p:nvPr/>
        </p:nvPicPr>
        <p:blipFill rotWithShape="1">
          <a:blip r:embed="rId4">
            <a:alphaModFix/>
          </a:blip>
          <a:srcRect/>
          <a:stretch/>
        </p:blipFill>
        <p:spPr>
          <a:xfrm>
            <a:off x="8669809" y="151457"/>
            <a:ext cx="3369791" cy="358742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463"/>
        <p:cNvGrpSpPr/>
        <p:nvPr/>
      </p:nvGrpSpPr>
      <p:grpSpPr>
        <a:xfrm>
          <a:off x="0" y="0"/>
          <a:ext cx="0" cy="0"/>
          <a:chOff x="0" y="0"/>
          <a:chExt cx="0" cy="0"/>
        </a:xfrm>
      </p:grpSpPr>
      <p:sp>
        <p:nvSpPr>
          <p:cNvPr id="464" name="Google Shape;464;p58"/>
          <p:cNvSpPr txBox="1">
            <a:spLocks noGrp="1"/>
          </p:cNvSpPr>
          <p:nvPr>
            <p:ph type="title"/>
          </p:nvPr>
        </p:nvSpPr>
        <p:spPr>
          <a:xfrm>
            <a:off x="127000" y="100965"/>
            <a:ext cx="4526280" cy="71183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b="1" u="sng"/>
              <a:t>Sentence match up</a:t>
            </a:r>
            <a:endParaRPr/>
          </a:p>
        </p:txBody>
      </p:sp>
      <p:sp>
        <p:nvSpPr>
          <p:cNvPr id="465" name="Google Shape;465;p58"/>
          <p:cNvSpPr txBox="1">
            <a:spLocks noGrp="1"/>
          </p:cNvSpPr>
          <p:nvPr>
            <p:ph type="body" idx="1"/>
          </p:nvPr>
        </p:nvSpPr>
        <p:spPr>
          <a:xfrm>
            <a:off x="198120" y="899159"/>
            <a:ext cx="3591560" cy="462597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Is it an adjective/ Noun? Pronoun? Verb?</a:t>
            </a:r>
            <a:endParaRPr/>
          </a:p>
          <a:p>
            <a:pPr marL="228600" lvl="0" indent="-228600" algn="l" rtl="0">
              <a:lnSpc>
                <a:spcPct val="90000"/>
              </a:lnSpc>
              <a:spcBef>
                <a:spcPts val="1000"/>
              </a:spcBef>
              <a:spcAft>
                <a:spcPts val="0"/>
              </a:spcAft>
              <a:buClr>
                <a:schemeClr val="dk1"/>
              </a:buClr>
              <a:buSzPts val="2800"/>
              <a:buChar char="•"/>
            </a:pPr>
            <a:r>
              <a:rPr lang="en-GB"/>
              <a:t>What part of the sentence is it?</a:t>
            </a:r>
            <a:endParaRPr/>
          </a:p>
          <a:p>
            <a:pPr marL="228600" lvl="0" indent="-228600" algn="l" rtl="0">
              <a:lnSpc>
                <a:spcPct val="90000"/>
              </a:lnSpc>
              <a:spcBef>
                <a:spcPts val="1000"/>
              </a:spcBef>
              <a:spcAft>
                <a:spcPts val="0"/>
              </a:spcAft>
              <a:buClr>
                <a:schemeClr val="dk1"/>
              </a:buClr>
              <a:buSzPts val="2800"/>
              <a:buChar char="•"/>
            </a:pPr>
            <a:r>
              <a:rPr lang="en-GB"/>
              <a:t>Is it plural? – need an S</a:t>
            </a:r>
            <a:endParaRPr/>
          </a:p>
          <a:p>
            <a:pPr marL="228600" lvl="0" indent="-228600" algn="l" rtl="0">
              <a:lnSpc>
                <a:spcPct val="90000"/>
              </a:lnSpc>
              <a:spcBef>
                <a:spcPts val="1000"/>
              </a:spcBef>
              <a:spcAft>
                <a:spcPts val="0"/>
              </a:spcAft>
              <a:buClr>
                <a:schemeClr val="dk1"/>
              </a:buClr>
              <a:buSzPts val="2800"/>
              <a:buChar char="•"/>
            </a:pPr>
            <a:r>
              <a:rPr lang="en-GB"/>
              <a:t>Match up word families</a:t>
            </a:r>
            <a:endParaRPr/>
          </a:p>
        </p:txBody>
      </p:sp>
      <p:pic>
        <p:nvPicPr>
          <p:cNvPr id="466" name="Google Shape;466;p58"/>
          <p:cNvPicPr preferRelativeResize="0"/>
          <p:nvPr/>
        </p:nvPicPr>
        <p:blipFill rotWithShape="1">
          <a:blip r:embed="rId3">
            <a:alphaModFix/>
          </a:blip>
          <a:srcRect/>
          <a:stretch/>
        </p:blipFill>
        <p:spPr>
          <a:xfrm>
            <a:off x="4424501" y="74883"/>
            <a:ext cx="6022069" cy="2285354"/>
          </a:xfrm>
          <a:prstGeom prst="rect">
            <a:avLst/>
          </a:prstGeom>
          <a:noFill/>
          <a:ln>
            <a:noFill/>
          </a:ln>
        </p:spPr>
      </p:pic>
      <p:pic>
        <p:nvPicPr>
          <p:cNvPr id="467" name="Google Shape;467;p58"/>
          <p:cNvPicPr preferRelativeResize="0"/>
          <p:nvPr/>
        </p:nvPicPr>
        <p:blipFill rotWithShape="1">
          <a:blip r:embed="rId4">
            <a:alphaModFix/>
          </a:blip>
          <a:srcRect/>
          <a:stretch/>
        </p:blipFill>
        <p:spPr>
          <a:xfrm>
            <a:off x="4719320" y="2360237"/>
            <a:ext cx="4785360" cy="2871216"/>
          </a:xfrm>
          <a:prstGeom prst="rect">
            <a:avLst/>
          </a:prstGeom>
          <a:noFill/>
          <a:ln>
            <a:noFill/>
          </a:ln>
        </p:spPr>
      </p:pic>
      <p:pic>
        <p:nvPicPr>
          <p:cNvPr id="468" name="Google Shape;468;p58"/>
          <p:cNvPicPr preferRelativeResize="0"/>
          <p:nvPr/>
        </p:nvPicPr>
        <p:blipFill rotWithShape="1">
          <a:blip r:embed="rId5">
            <a:alphaModFix/>
          </a:blip>
          <a:srcRect/>
          <a:stretch/>
        </p:blipFill>
        <p:spPr>
          <a:xfrm>
            <a:off x="9289724" y="2538914"/>
            <a:ext cx="2825101" cy="337420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472"/>
        <p:cNvGrpSpPr/>
        <p:nvPr/>
      </p:nvGrpSpPr>
      <p:grpSpPr>
        <a:xfrm>
          <a:off x="0" y="0"/>
          <a:ext cx="0" cy="0"/>
          <a:chOff x="0" y="0"/>
          <a:chExt cx="0" cy="0"/>
        </a:xfrm>
      </p:grpSpPr>
      <p:sp>
        <p:nvSpPr>
          <p:cNvPr id="473" name="Google Shape;473;p59"/>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pic>
        <p:nvPicPr>
          <p:cNvPr id="474" name="Google Shape;474;p59"/>
          <p:cNvPicPr preferRelativeResize="0">
            <a:picLocks noGrp="1"/>
          </p:cNvPicPr>
          <p:nvPr>
            <p:ph type="body" idx="1"/>
          </p:nvPr>
        </p:nvPicPr>
        <p:blipFill rotWithShape="1">
          <a:blip r:embed="rId3">
            <a:alphaModFix/>
          </a:blip>
          <a:srcRect/>
          <a:stretch/>
        </p:blipFill>
        <p:spPr>
          <a:xfrm>
            <a:off x="0" y="0"/>
            <a:ext cx="0" cy="0"/>
          </a:xfrm>
          <a:prstGeom prst="rect">
            <a:avLst/>
          </a:prstGeom>
          <a:noFill/>
          <a:ln>
            <a:noFill/>
          </a:ln>
        </p:spPr>
      </p:pic>
      <p:pic>
        <p:nvPicPr>
          <p:cNvPr id="475" name="Google Shape;475;p59"/>
          <p:cNvPicPr preferRelativeResize="0"/>
          <p:nvPr/>
        </p:nvPicPr>
        <p:blipFill rotWithShape="1">
          <a:blip r:embed="rId3">
            <a:alphaModFix/>
          </a:blip>
          <a:srcRect/>
          <a:stretch/>
        </p:blipFill>
        <p:spPr>
          <a:xfrm>
            <a:off x="9112101" y="1457546"/>
            <a:ext cx="2693360" cy="4897018"/>
          </a:xfrm>
          <a:prstGeom prst="rect">
            <a:avLst/>
          </a:prstGeom>
          <a:noFill/>
          <a:ln>
            <a:noFill/>
          </a:ln>
        </p:spPr>
      </p:pic>
      <p:sp>
        <p:nvSpPr>
          <p:cNvPr id="476" name="Google Shape;476;p59"/>
          <p:cNvSpPr txBox="1"/>
          <p:nvPr/>
        </p:nvSpPr>
        <p:spPr>
          <a:xfrm>
            <a:off x="372140" y="1265274"/>
            <a:ext cx="5837274" cy="2954655"/>
          </a:xfrm>
          <a:prstGeom prst="rect">
            <a:avLst/>
          </a:prstGeom>
          <a:solidFill>
            <a:srgbClr val="F5DEE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Your task is to create the tallest free-standing balloon tower.</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Each balloon has to include a transferable language phrase in French and English.</a:t>
            </a:r>
            <a:endParaRPr/>
          </a:p>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pic>
        <p:nvPicPr>
          <p:cNvPr id="477" name="Google Shape;477;p59"/>
          <p:cNvPicPr preferRelativeResize="0"/>
          <p:nvPr/>
        </p:nvPicPr>
        <p:blipFill rotWithShape="1">
          <a:blip r:embed="rId4">
            <a:alphaModFix/>
          </a:blip>
          <a:srcRect/>
          <a:stretch/>
        </p:blipFill>
        <p:spPr>
          <a:xfrm>
            <a:off x="5622183" y="3455581"/>
            <a:ext cx="2596119" cy="3183454"/>
          </a:xfrm>
          <a:prstGeom prst="rect">
            <a:avLst/>
          </a:prstGeom>
          <a:noFill/>
          <a:ln>
            <a:noFill/>
          </a:ln>
        </p:spPr>
      </p:pic>
      <p:pic>
        <p:nvPicPr>
          <p:cNvPr id="478" name="Google Shape;478;p59"/>
          <p:cNvPicPr preferRelativeResize="0"/>
          <p:nvPr/>
        </p:nvPicPr>
        <p:blipFill rotWithShape="1">
          <a:blip r:embed="rId5">
            <a:alphaModFix/>
          </a:blip>
          <a:srcRect/>
          <a:stretch/>
        </p:blipFill>
        <p:spPr>
          <a:xfrm>
            <a:off x="2971246" y="4401003"/>
            <a:ext cx="2124075" cy="2152650"/>
          </a:xfrm>
          <a:prstGeom prst="rect">
            <a:avLst/>
          </a:prstGeom>
          <a:noFill/>
          <a:ln>
            <a:noFill/>
          </a:ln>
        </p:spPr>
      </p:pic>
      <p:pic>
        <p:nvPicPr>
          <p:cNvPr id="479" name="Google Shape;479;p59"/>
          <p:cNvPicPr preferRelativeResize="0"/>
          <p:nvPr/>
        </p:nvPicPr>
        <p:blipFill rotWithShape="1">
          <a:blip r:embed="rId3">
            <a:alphaModFix/>
          </a:blip>
          <a:srcRect/>
          <a:stretch/>
        </p:blipFill>
        <p:spPr>
          <a:xfrm>
            <a:off x="6145618" y="1697554"/>
            <a:ext cx="3030279" cy="132574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215"/>
        <p:cNvGrpSpPr/>
        <p:nvPr/>
      </p:nvGrpSpPr>
      <p:grpSpPr>
        <a:xfrm>
          <a:off x="0" y="0"/>
          <a:ext cx="0" cy="0"/>
          <a:chOff x="0" y="0"/>
          <a:chExt cx="0" cy="0"/>
        </a:xfrm>
      </p:grpSpPr>
      <p:sp>
        <p:nvSpPr>
          <p:cNvPr id="216" name="Google Shape;216;p25"/>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r>
              <a:rPr lang="en-GB"/>
              <a:t>412777809</a:t>
            </a:r>
            <a:endParaRPr/>
          </a:p>
        </p:txBody>
      </p:sp>
      <p:sp>
        <p:nvSpPr>
          <p:cNvPr id="217" name="Google Shape;217;p25"/>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218" name="Google Shape;218;p25"/>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Present tense progress check</a:t>
            </a:r>
            <a:endParaRPr/>
          </a:p>
        </p:txBody>
      </p:sp>
      <p:sp>
        <p:nvSpPr>
          <p:cNvPr id="219" name="Google Shape;219;p25"/>
          <p:cNvSpPr/>
          <p:nvPr/>
        </p:nvSpPr>
        <p:spPr>
          <a:xfrm>
            <a:off x="0" y="808382"/>
            <a:ext cx="8812696" cy="6049617"/>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2800"/>
              <a:buFont typeface="Calibri"/>
              <a:buNone/>
            </a:pPr>
            <a:endParaRPr sz="2800" b="1" i="0" u="sng"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800"/>
              <a:buFont typeface="Calibri"/>
              <a:buAutoNum type="arabicPeriod"/>
            </a:pPr>
            <a:r>
              <a:rPr lang="en-GB" sz="2800" b="0" i="0" u="none" strike="noStrike" cap="none">
                <a:solidFill>
                  <a:srgbClr val="000000"/>
                </a:solidFill>
                <a:latin typeface="Calibri"/>
                <a:ea typeface="Calibri"/>
                <a:cs typeface="Calibri"/>
                <a:sym typeface="Calibri"/>
              </a:rPr>
              <a:t>Normally I go swimming every weekend</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2. From time to time </a:t>
            </a:r>
            <a:r>
              <a:rPr lang="en-GB" sz="2800">
                <a:solidFill>
                  <a:srgbClr val="000000"/>
                </a:solidFill>
                <a:latin typeface="Calibri"/>
                <a:ea typeface="Calibri"/>
                <a:cs typeface="Calibri"/>
                <a:sym typeface="Calibri"/>
              </a:rPr>
              <a:t>I</a:t>
            </a:r>
            <a:r>
              <a:rPr lang="en-GB" sz="2800" b="0" i="0" u="none" strike="noStrike" cap="none">
                <a:solidFill>
                  <a:srgbClr val="000000"/>
                </a:solidFill>
                <a:latin typeface="Calibri"/>
                <a:ea typeface="Calibri"/>
                <a:cs typeface="Calibri"/>
                <a:sym typeface="Calibri"/>
              </a:rPr>
              <a:t> go to the shopping centre with my friends</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3. At school we study a lot of subjects</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4. Sometimes I visit the zoo with my brother and we look at all of the animals</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 </a:t>
            </a:r>
            <a:endParaRPr/>
          </a:p>
          <a:p>
            <a:pPr marL="342900" marR="0" lvl="0" indent="-228600" algn="ctr"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223"/>
        <p:cNvGrpSpPr/>
        <p:nvPr/>
      </p:nvGrpSpPr>
      <p:grpSpPr>
        <a:xfrm>
          <a:off x="0" y="0"/>
          <a:ext cx="0" cy="0"/>
          <a:chOff x="0" y="0"/>
          <a:chExt cx="0" cy="0"/>
        </a:xfrm>
      </p:grpSpPr>
      <p:sp>
        <p:nvSpPr>
          <p:cNvPr id="224" name="Google Shape;224;p26"/>
          <p:cNvSpPr txBox="1">
            <a:spLocks noGrp="1"/>
          </p:cNvSpPr>
          <p:nvPr>
            <p:ph type="title"/>
          </p:nvPr>
        </p:nvSpPr>
        <p:spPr>
          <a:xfrm>
            <a:off x="2799522" y="290508"/>
            <a:ext cx="6592956" cy="679519"/>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2800"/>
              <a:buFont typeface="Calibri"/>
              <a:buNone/>
            </a:pPr>
            <a:r>
              <a:rPr lang="en-GB" b="1">
                <a:solidFill>
                  <a:srgbClr val="FF0000"/>
                </a:solidFill>
              </a:rPr>
              <a:t>GIMME 5 –PAST TENSE SENTENCES </a:t>
            </a:r>
            <a:endParaRPr/>
          </a:p>
        </p:txBody>
      </p:sp>
      <p:sp>
        <p:nvSpPr>
          <p:cNvPr id="225" name="Google Shape;225;p26"/>
          <p:cNvSpPr txBox="1">
            <a:spLocks noGrp="1"/>
          </p:cNvSpPr>
          <p:nvPr>
            <p:ph type="body" idx="1"/>
          </p:nvPr>
        </p:nvSpPr>
        <p:spPr>
          <a:xfrm>
            <a:off x="109330" y="1347020"/>
            <a:ext cx="11244470" cy="482994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656"/>
              <a:buNone/>
            </a:pPr>
            <a:r>
              <a:rPr lang="en-GB" sz="1800" b="1">
                <a:highlight>
                  <a:srgbClr val="00FF00"/>
                </a:highlight>
              </a:rPr>
              <a:t>J’ai fait … + (any activity)</a:t>
            </a:r>
            <a:endParaRPr/>
          </a:p>
          <a:p>
            <a:pPr marL="0" lvl="0" indent="0" algn="l" rtl="0">
              <a:spcBef>
                <a:spcPts val="960"/>
              </a:spcBef>
              <a:spcAft>
                <a:spcPts val="0"/>
              </a:spcAft>
              <a:buSzPts val="1656"/>
              <a:buNone/>
            </a:pPr>
            <a:r>
              <a:rPr lang="en-GB" sz="1800" b="1">
                <a:highlight>
                  <a:srgbClr val="00FFFF"/>
                </a:highlight>
              </a:rPr>
              <a:t>On a fait +</a:t>
            </a:r>
            <a:endParaRPr/>
          </a:p>
          <a:p>
            <a:pPr marL="0" lvl="0" indent="0" algn="l" rtl="0">
              <a:spcBef>
                <a:spcPts val="960"/>
              </a:spcBef>
              <a:spcAft>
                <a:spcPts val="0"/>
              </a:spcAft>
              <a:buSzPts val="1656"/>
              <a:buNone/>
            </a:pPr>
            <a:r>
              <a:rPr lang="en-GB" sz="1800" b="1">
                <a:highlight>
                  <a:srgbClr val="FF00FF"/>
                </a:highlight>
              </a:rPr>
              <a:t>Nous avons fait +</a:t>
            </a:r>
            <a:endParaRPr/>
          </a:p>
          <a:p>
            <a:pPr marL="0" lvl="0" indent="0" algn="l" rtl="0">
              <a:spcBef>
                <a:spcPts val="960"/>
              </a:spcBef>
              <a:spcAft>
                <a:spcPts val="0"/>
              </a:spcAft>
              <a:buSzPts val="1656"/>
              <a:buNone/>
            </a:pPr>
            <a:endParaRPr sz="1800" b="1"/>
          </a:p>
          <a:p>
            <a:pPr marL="0" lvl="0" indent="0" algn="l" rtl="0">
              <a:spcBef>
                <a:spcPts val="960"/>
              </a:spcBef>
              <a:spcAft>
                <a:spcPts val="0"/>
              </a:spcAft>
              <a:buSzPts val="1656"/>
              <a:buNone/>
            </a:pPr>
            <a:r>
              <a:rPr lang="en-GB" sz="1800" b="1">
                <a:highlight>
                  <a:srgbClr val="00FF00"/>
                </a:highlight>
              </a:rPr>
              <a:t>Je suis allée… + (a place)</a:t>
            </a:r>
            <a:endParaRPr/>
          </a:p>
          <a:p>
            <a:pPr marL="0" lvl="0" indent="0" algn="l" rtl="0">
              <a:spcBef>
                <a:spcPts val="960"/>
              </a:spcBef>
              <a:spcAft>
                <a:spcPts val="0"/>
              </a:spcAft>
              <a:buSzPts val="1656"/>
              <a:buNone/>
            </a:pPr>
            <a:r>
              <a:rPr lang="en-GB" sz="1800" b="1">
                <a:highlight>
                  <a:srgbClr val="00FFFF"/>
                </a:highlight>
              </a:rPr>
              <a:t>On est allé….</a:t>
            </a:r>
            <a:endParaRPr/>
          </a:p>
          <a:p>
            <a:pPr marL="0" lvl="0" indent="0" algn="l" rtl="0">
              <a:spcBef>
                <a:spcPts val="960"/>
              </a:spcBef>
              <a:spcAft>
                <a:spcPts val="0"/>
              </a:spcAft>
              <a:buSzPts val="1656"/>
              <a:buNone/>
            </a:pPr>
            <a:r>
              <a:rPr lang="en-GB" sz="1800" b="1">
                <a:highlight>
                  <a:srgbClr val="FF00FF"/>
                </a:highlight>
              </a:rPr>
              <a:t>Nous sommes allés</a:t>
            </a:r>
            <a:endParaRPr sz="1800" b="1">
              <a:highlight>
                <a:srgbClr val="FF00FF"/>
              </a:highlight>
            </a:endParaRPr>
          </a:p>
          <a:p>
            <a:pPr marL="0" lvl="0" indent="0" algn="l" rtl="0">
              <a:spcBef>
                <a:spcPts val="960"/>
              </a:spcBef>
              <a:spcAft>
                <a:spcPts val="0"/>
              </a:spcAft>
              <a:buSzPts val="1656"/>
              <a:buNone/>
            </a:pPr>
            <a:endParaRPr sz="1800" b="1">
              <a:highlight>
                <a:srgbClr val="FF00FF"/>
              </a:highlight>
            </a:endParaRPr>
          </a:p>
          <a:p>
            <a:pPr marL="0" lvl="0" indent="0" algn="l" rtl="0">
              <a:spcBef>
                <a:spcPts val="960"/>
              </a:spcBef>
              <a:spcAft>
                <a:spcPts val="0"/>
              </a:spcAft>
              <a:buSzPts val="1656"/>
              <a:buNone/>
            </a:pPr>
            <a:r>
              <a:rPr lang="en-GB" sz="1800" b="1">
                <a:highlight>
                  <a:srgbClr val="00FF00"/>
                </a:highlight>
              </a:rPr>
              <a:t>J’ai + (a past participle)</a:t>
            </a:r>
            <a:endParaRPr/>
          </a:p>
          <a:p>
            <a:pPr marL="0" lvl="0" indent="0" algn="l" rtl="0">
              <a:spcBef>
                <a:spcPts val="960"/>
              </a:spcBef>
              <a:spcAft>
                <a:spcPts val="0"/>
              </a:spcAft>
              <a:buSzPts val="1656"/>
              <a:buNone/>
            </a:pPr>
            <a:r>
              <a:rPr lang="en-GB" sz="1800" b="1">
                <a:highlight>
                  <a:srgbClr val="00FFFF"/>
                </a:highlight>
              </a:rPr>
              <a:t>On a </a:t>
            </a:r>
            <a:r>
              <a:rPr lang="en-GB" sz="1800" b="1">
                <a:highlight>
                  <a:srgbClr val="00FF00"/>
                </a:highlight>
              </a:rPr>
              <a:t>/ </a:t>
            </a:r>
            <a:r>
              <a:rPr lang="en-GB" sz="1800" b="1">
                <a:highlight>
                  <a:srgbClr val="FF00FF"/>
                </a:highlight>
              </a:rPr>
              <a:t>nous avons </a:t>
            </a:r>
            <a:r>
              <a:rPr lang="en-GB" sz="1800" b="1">
                <a:highlight>
                  <a:srgbClr val="00FF00"/>
                </a:highlight>
              </a:rPr>
              <a:t>+ PP</a:t>
            </a:r>
            <a:endParaRPr/>
          </a:p>
          <a:p>
            <a:pPr marL="0" lvl="0" indent="0" algn="l" rtl="0">
              <a:spcBef>
                <a:spcPts val="960"/>
              </a:spcBef>
              <a:spcAft>
                <a:spcPts val="0"/>
              </a:spcAft>
              <a:buSzPts val="1656"/>
              <a:buNone/>
            </a:pPr>
            <a:r>
              <a:rPr lang="en-GB" sz="1800" b="1">
                <a:highlight>
                  <a:srgbClr val="00FF00"/>
                </a:highlight>
              </a:rPr>
              <a:t>Je suis + …(a past participle)</a:t>
            </a:r>
            <a:endParaRPr/>
          </a:p>
          <a:p>
            <a:pPr marL="0" lvl="0" indent="0" algn="l" rtl="0">
              <a:spcBef>
                <a:spcPts val="1000"/>
              </a:spcBef>
              <a:spcAft>
                <a:spcPts val="0"/>
              </a:spcAft>
              <a:buSzPts val="1840"/>
              <a:buNone/>
            </a:pPr>
            <a:endParaRPr b="1"/>
          </a:p>
          <a:p>
            <a:pPr marL="0" lvl="0" indent="0" algn="l" rtl="0">
              <a:spcBef>
                <a:spcPts val="1000"/>
              </a:spcBef>
              <a:spcAft>
                <a:spcPts val="0"/>
              </a:spcAft>
              <a:buSzPts val="1840"/>
              <a:buNone/>
            </a:pPr>
            <a:endParaRPr/>
          </a:p>
        </p:txBody>
      </p:sp>
      <p:pic>
        <p:nvPicPr>
          <p:cNvPr id="226" name="Google Shape;226;p26" descr="Image result for past"/>
          <p:cNvPicPr preferRelativeResize="0"/>
          <p:nvPr/>
        </p:nvPicPr>
        <p:blipFill rotWithShape="1">
          <a:blip r:embed="rId3">
            <a:alphaModFix/>
          </a:blip>
          <a:srcRect/>
          <a:stretch/>
        </p:blipFill>
        <p:spPr>
          <a:xfrm>
            <a:off x="9026012" y="4532884"/>
            <a:ext cx="2980991" cy="1490496"/>
          </a:xfrm>
          <a:prstGeom prst="rect">
            <a:avLst/>
          </a:prstGeom>
          <a:noFill/>
          <a:ln>
            <a:noFill/>
          </a:ln>
        </p:spPr>
      </p:pic>
      <p:pic>
        <p:nvPicPr>
          <p:cNvPr id="227" name="Google Shape;227;p26"/>
          <p:cNvPicPr preferRelativeResize="0"/>
          <p:nvPr/>
        </p:nvPicPr>
        <p:blipFill rotWithShape="1">
          <a:blip r:embed="rId4">
            <a:alphaModFix/>
          </a:blip>
          <a:srcRect/>
          <a:stretch/>
        </p:blipFill>
        <p:spPr>
          <a:xfrm>
            <a:off x="8943962" y="834620"/>
            <a:ext cx="2736440" cy="2481348"/>
          </a:xfrm>
          <a:prstGeom prst="rect">
            <a:avLst/>
          </a:prstGeom>
          <a:noFill/>
          <a:ln>
            <a:noFill/>
          </a:ln>
        </p:spPr>
      </p:pic>
      <p:sp>
        <p:nvSpPr>
          <p:cNvPr id="228" name="Google Shape;228;p26"/>
          <p:cNvSpPr/>
          <p:nvPr/>
        </p:nvSpPr>
        <p:spPr>
          <a:xfrm>
            <a:off x="5050001" y="3278020"/>
            <a:ext cx="3246888" cy="3215293"/>
          </a:xfrm>
          <a:prstGeom prst="irregularSeal1">
            <a:avLst/>
          </a:prstGeom>
          <a:solidFill>
            <a:srgbClr val="ECA8CD"/>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ctr" rtl="0">
              <a:lnSpc>
                <a:spcPct val="100000"/>
              </a:lnSpc>
              <a:spcBef>
                <a:spcPts val="0"/>
              </a:spcBef>
              <a:spcAft>
                <a:spcPts val="0"/>
              </a:spcAft>
              <a:buClr>
                <a:srgbClr val="000000"/>
              </a:buClr>
              <a:buSzPts val="2000"/>
              <a:buFont typeface="Noto Sans Symbols"/>
              <a:buChar char="⮚"/>
            </a:pPr>
            <a:r>
              <a:rPr lang="en-GB" sz="2000" b="1" i="0" u="none" strike="noStrike" cap="none">
                <a:solidFill>
                  <a:srgbClr val="000000"/>
                </a:solidFill>
                <a:latin typeface="Calibri"/>
                <a:ea typeface="Calibri"/>
                <a:cs typeface="Calibri"/>
                <a:sym typeface="Calibri"/>
              </a:rPr>
              <a:t>É = ay sound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232"/>
        <p:cNvGrpSpPr/>
        <p:nvPr/>
      </p:nvGrpSpPr>
      <p:grpSpPr>
        <a:xfrm>
          <a:off x="0" y="0"/>
          <a:ext cx="0" cy="0"/>
          <a:chOff x="0" y="0"/>
          <a:chExt cx="0" cy="0"/>
        </a:xfrm>
      </p:grpSpPr>
      <p:sp>
        <p:nvSpPr>
          <p:cNvPr id="233" name="Google Shape;233;p27"/>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sp>
        <p:nvSpPr>
          <p:cNvPr id="234" name="Google Shape;234;p27"/>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235" name="Google Shape;235;p27"/>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Past tense progress check</a:t>
            </a:r>
            <a:endParaRPr/>
          </a:p>
        </p:txBody>
      </p:sp>
      <p:sp>
        <p:nvSpPr>
          <p:cNvPr id="236" name="Google Shape;236;p27"/>
          <p:cNvSpPr/>
          <p:nvPr/>
        </p:nvSpPr>
        <p:spPr>
          <a:xfrm>
            <a:off x="0" y="808382"/>
            <a:ext cx="8812696" cy="6049617"/>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400"/>
              <a:buFont typeface="Calibri"/>
              <a:buAutoNum type="arabicPeriod"/>
            </a:pPr>
            <a:r>
              <a:rPr lang="en-GB" sz="2400" b="0" i="0" u="none" strike="noStrike" cap="none">
                <a:solidFill>
                  <a:srgbClr val="000000"/>
                </a:solidFill>
                <a:latin typeface="Calibri"/>
                <a:ea typeface="Calibri"/>
                <a:cs typeface="Calibri"/>
                <a:sym typeface="Calibri"/>
              </a:rPr>
              <a:t>Last weekend I did bike riding with my little brother</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2. Last week we went to a restaurant for my mum’s birthday</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3. we ate chicken with rice</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4. Then I went out with my friends</a:t>
            </a:r>
            <a:endParaRPr/>
          </a:p>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________________________________</a:t>
            </a:r>
            <a:r>
              <a:rPr lang="en-GB" sz="2800" b="0" i="0" u="none" strike="noStrike" cap="none">
                <a:solidFill>
                  <a:srgbClr val="000000"/>
                </a:solidFill>
                <a:latin typeface="Calibri"/>
                <a:ea typeface="Calibri"/>
                <a:cs typeface="Calibri"/>
                <a:sym typeface="Calibri"/>
              </a:rPr>
              <a:t>_______________</a:t>
            </a: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240"/>
        <p:cNvGrpSpPr/>
        <p:nvPr/>
      </p:nvGrpSpPr>
      <p:grpSpPr>
        <a:xfrm>
          <a:off x="0" y="0"/>
          <a:ext cx="0" cy="0"/>
          <a:chOff x="0" y="0"/>
          <a:chExt cx="0" cy="0"/>
        </a:xfrm>
      </p:grpSpPr>
      <p:sp>
        <p:nvSpPr>
          <p:cNvPr id="241" name="Google Shape;241;p28"/>
          <p:cNvSpPr txBox="1">
            <a:spLocks noGrp="1"/>
          </p:cNvSpPr>
          <p:nvPr>
            <p:ph type="title"/>
          </p:nvPr>
        </p:nvSpPr>
        <p:spPr>
          <a:xfrm>
            <a:off x="2343463" y="263587"/>
            <a:ext cx="7755835" cy="60891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0000"/>
              </a:buClr>
              <a:buSzPts val="2800"/>
              <a:buFont typeface="Calibri"/>
              <a:buNone/>
            </a:pPr>
            <a:r>
              <a:rPr lang="en-GB" b="1">
                <a:solidFill>
                  <a:srgbClr val="FF0000"/>
                </a:solidFill>
              </a:rPr>
              <a:t>GIMME 5 -FUTURE TENSE SENTENCES </a:t>
            </a:r>
            <a:endParaRPr/>
          </a:p>
        </p:txBody>
      </p:sp>
      <p:sp>
        <p:nvSpPr>
          <p:cNvPr id="242" name="Google Shape;242;p28"/>
          <p:cNvSpPr txBox="1">
            <a:spLocks noGrp="1"/>
          </p:cNvSpPr>
          <p:nvPr>
            <p:ph type="body" idx="1"/>
          </p:nvPr>
        </p:nvSpPr>
        <p:spPr>
          <a:xfrm>
            <a:off x="109330" y="1580322"/>
            <a:ext cx="11244470" cy="459664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r>
              <a:rPr lang="en-GB" b="1">
                <a:highlight>
                  <a:srgbClr val="00FF00"/>
                </a:highlight>
              </a:rPr>
              <a:t>Je vais faire… + (any activity)</a:t>
            </a:r>
            <a:endParaRPr/>
          </a:p>
          <a:p>
            <a:pPr marL="0" lvl="0" indent="0" algn="l" rtl="0">
              <a:spcBef>
                <a:spcPts val="1000"/>
              </a:spcBef>
              <a:spcAft>
                <a:spcPts val="0"/>
              </a:spcAft>
              <a:buSzPts val="1840"/>
              <a:buNone/>
            </a:pPr>
            <a:r>
              <a:rPr lang="en-GB" b="1">
                <a:highlight>
                  <a:srgbClr val="00FFFF"/>
                </a:highlight>
              </a:rPr>
              <a:t>On va faire…..</a:t>
            </a:r>
            <a:endParaRPr/>
          </a:p>
          <a:p>
            <a:pPr marL="0" lvl="0" indent="0" algn="l" rtl="0">
              <a:spcBef>
                <a:spcPts val="1000"/>
              </a:spcBef>
              <a:spcAft>
                <a:spcPts val="0"/>
              </a:spcAft>
              <a:buSzPts val="1840"/>
              <a:buNone/>
            </a:pPr>
            <a:r>
              <a:rPr lang="en-GB" b="1">
                <a:highlight>
                  <a:srgbClr val="FF00FF"/>
                </a:highlight>
              </a:rPr>
              <a:t>Nous allons faire….</a:t>
            </a:r>
            <a:endParaRPr/>
          </a:p>
          <a:p>
            <a:pPr marL="0" lvl="0" indent="0" algn="l" rtl="0">
              <a:spcBef>
                <a:spcPts val="1000"/>
              </a:spcBef>
              <a:spcAft>
                <a:spcPts val="0"/>
              </a:spcAft>
              <a:buSzPts val="1840"/>
              <a:buNone/>
            </a:pPr>
            <a:endParaRPr b="1"/>
          </a:p>
          <a:p>
            <a:pPr marL="0" lvl="0" indent="0" algn="l" rtl="0">
              <a:spcBef>
                <a:spcPts val="1000"/>
              </a:spcBef>
              <a:spcAft>
                <a:spcPts val="0"/>
              </a:spcAft>
              <a:buSzPts val="1840"/>
              <a:buNone/>
            </a:pPr>
            <a:r>
              <a:rPr lang="en-GB" b="1">
                <a:highlight>
                  <a:srgbClr val="00FF00"/>
                </a:highlight>
              </a:rPr>
              <a:t>Je vais aller… + (a place)</a:t>
            </a:r>
            <a:endParaRPr/>
          </a:p>
          <a:p>
            <a:pPr marL="0" lvl="0" indent="0" algn="l" rtl="0">
              <a:spcBef>
                <a:spcPts val="1000"/>
              </a:spcBef>
              <a:spcAft>
                <a:spcPts val="0"/>
              </a:spcAft>
              <a:buSzPts val="1840"/>
              <a:buNone/>
            </a:pPr>
            <a:r>
              <a:rPr lang="en-GB" b="1">
                <a:highlight>
                  <a:srgbClr val="00FFFF"/>
                </a:highlight>
              </a:rPr>
              <a:t>On va aller….</a:t>
            </a:r>
            <a:endParaRPr/>
          </a:p>
          <a:p>
            <a:pPr marL="0" lvl="0" indent="0" algn="l" rtl="0">
              <a:spcBef>
                <a:spcPts val="1000"/>
              </a:spcBef>
              <a:spcAft>
                <a:spcPts val="0"/>
              </a:spcAft>
              <a:buSzPts val="1840"/>
              <a:buNone/>
            </a:pPr>
            <a:r>
              <a:rPr lang="en-GB" b="1">
                <a:highlight>
                  <a:srgbClr val="FF00FF"/>
                </a:highlight>
              </a:rPr>
              <a:t>Nous allons aller…</a:t>
            </a:r>
            <a:endParaRPr/>
          </a:p>
          <a:p>
            <a:pPr marL="0" lvl="0" indent="0" algn="l" rtl="0">
              <a:spcBef>
                <a:spcPts val="1000"/>
              </a:spcBef>
              <a:spcAft>
                <a:spcPts val="0"/>
              </a:spcAft>
              <a:buSzPts val="1840"/>
              <a:buNone/>
            </a:pPr>
            <a:endParaRPr b="1"/>
          </a:p>
          <a:p>
            <a:pPr marL="0" lvl="0" indent="0" algn="l" rtl="0">
              <a:spcBef>
                <a:spcPts val="1000"/>
              </a:spcBef>
              <a:spcAft>
                <a:spcPts val="0"/>
              </a:spcAft>
              <a:buSzPts val="1840"/>
              <a:buNone/>
            </a:pPr>
            <a:r>
              <a:rPr lang="en-GB" b="1">
                <a:highlight>
                  <a:srgbClr val="00FF00"/>
                </a:highlight>
              </a:rPr>
              <a:t>Je vais + …(any infinitive verb)</a:t>
            </a:r>
            <a:endParaRPr/>
          </a:p>
          <a:p>
            <a:pPr marL="0" lvl="0" indent="0" algn="l" rtl="0">
              <a:spcBef>
                <a:spcPts val="1000"/>
              </a:spcBef>
              <a:spcAft>
                <a:spcPts val="0"/>
              </a:spcAft>
              <a:buSzPts val="1840"/>
              <a:buNone/>
            </a:pPr>
            <a:r>
              <a:rPr lang="en-GB">
                <a:highlight>
                  <a:srgbClr val="00FFFF"/>
                </a:highlight>
              </a:rPr>
              <a:t>On va……</a:t>
            </a:r>
            <a:endParaRPr/>
          </a:p>
          <a:p>
            <a:pPr marL="0" lvl="0" indent="0" algn="l" rtl="0">
              <a:spcBef>
                <a:spcPts val="1000"/>
              </a:spcBef>
              <a:spcAft>
                <a:spcPts val="0"/>
              </a:spcAft>
              <a:buSzPts val="1840"/>
              <a:buNone/>
            </a:pPr>
            <a:r>
              <a:rPr lang="en-GB">
                <a:highlight>
                  <a:srgbClr val="FF00FF"/>
                </a:highlight>
              </a:rPr>
              <a:t>Nous allons…. </a:t>
            </a:r>
            <a:endParaRPr/>
          </a:p>
          <a:p>
            <a:pPr marL="0" lvl="0" indent="0" algn="l" rtl="0">
              <a:spcBef>
                <a:spcPts val="1000"/>
              </a:spcBef>
              <a:spcAft>
                <a:spcPts val="0"/>
              </a:spcAft>
              <a:buSzPts val="1840"/>
              <a:buNone/>
            </a:pPr>
            <a:endParaRPr/>
          </a:p>
        </p:txBody>
      </p:sp>
      <p:pic>
        <p:nvPicPr>
          <p:cNvPr id="243" name="Google Shape;243;p28" descr="Image result for future sign"/>
          <p:cNvPicPr preferRelativeResize="0"/>
          <p:nvPr/>
        </p:nvPicPr>
        <p:blipFill rotWithShape="1">
          <a:blip r:embed="rId3">
            <a:alphaModFix/>
          </a:blip>
          <a:srcRect/>
          <a:stretch/>
        </p:blipFill>
        <p:spPr>
          <a:xfrm>
            <a:off x="8756308" y="4275472"/>
            <a:ext cx="2685981" cy="2014486"/>
          </a:xfrm>
          <a:prstGeom prst="rect">
            <a:avLst/>
          </a:prstGeom>
          <a:noFill/>
          <a:ln>
            <a:noFill/>
          </a:ln>
        </p:spPr>
      </p:pic>
      <p:pic>
        <p:nvPicPr>
          <p:cNvPr id="244" name="Google Shape;244;p28"/>
          <p:cNvPicPr preferRelativeResize="0"/>
          <p:nvPr/>
        </p:nvPicPr>
        <p:blipFill rotWithShape="1">
          <a:blip r:embed="rId4">
            <a:alphaModFix/>
          </a:blip>
          <a:srcRect/>
          <a:stretch/>
        </p:blipFill>
        <p:spPr>
          <a:xfrm>
            <a:off x="6928669" y="1418838"/>
            <a:ext cx="2736440" cy="24813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248"/>
        <p:cNvGrpSpPr/>
        <p:nvPr/>
      </p:nvGrpSpPr>
      <p:grpSpPr>
        <a:xfrm>
          <a:off x="0" y="0"/>
          <a:ext cx="0" cy="0"/>
          <a:chOff x="0" y="0"/>
          <a:chExt cx="0" cy="0"/>
        </a:xfrm>
      </p:grpSpPr>
      <p:sp>
        <p:nvSpPr>
          <p:cNvPr id="249" name="Google Shape;249;p29"/>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1"/>
              </a:buClr>
              <a:buSzPts val="2800"/>
              <a:buFont typeface="Calibri"/>
              <a:buNone/>
            </a:pPr>
            <a:endParaRPr/>
          </a:p>
        </p:txBody>
      </p:sp>
      <p:sp>
        <p:nvSpPr>
          <p:cNvPr id="250" name="Google Shape;250;p29"/>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40"/>
              <a:buNone/>
            </a:pPr>
            <a:endParaRPr/>
          </a:p>
        </p:txBody>
      </p:sp>
      <p:sp>
        <p:nvSpPr>
          <p:cNvPr id="251" name="Google Shape;251;p29"/>
          <p:cNvSpPr/>
          <p:nvPr/>
        </p:nvSpPr>
        <p:spPr>
          <a:xfrm>
            <a:off x="8958468" y="1813518"/>
            <a:ext cx="3233532" cy="1890465"/>
          </a:xfrm>
          <a:prstGeom prst="rect">
            <a:avLst/>
          </a:prstGeom>
          <a:solidFill>
            <a:srgbClr val="FFFF00"/>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Future tense progress check</a:t>
            </a:r>
            <a:endParaRPr/>
          </a:p>
        </p:txBody>
      </p:sp>
      <p:sp>
        <p:nvSpPr>
          <p:cNvPr id="252" name="Google Shape;252;p29"/>
          <p:cNvSpPr/>
          <p:nvPr/>
        </p:nvSpPr>
        <p:spPr>
          <a:xfrm>
            <a:off x="0" y="808382"/>
            <a:ext cx="8812696" cy="6049617"/>
          </a:xfrm>
          <a:prstGeom prst="rect">
            <a:avLst/>
          </a:prstGeom>
          <a:solidFill>
            <a:schemeClr val="lt1"/>
          </a:solidFill>
          <a:ln w="40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Calibri"/>
              <a:buNone/>
            </a:pPr>
            <a:r>
              <a:rPr lang="en-GB" sz="2800" b="1" i="0" u="sng" strike="noStrike" cap="none">
                <a:solidFill>
                  <a:srgbClr val="000000"/>
                </a:solidFill>
                <a:latin typeface="Calibri"/>
                <a:ea typeface="Calibri"/>
                <a:cs typeface="Calibri"/>
                <a:sym typeface="Calibri"/>
              </a:rPr>
              <a:t>Traduisez:</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2800"/>
              <a:buFont typeface="Calibri"/>
              <a:buAutoNum type="arabicPeriod"/>
            </a:pPr>
            <a:r>
              <a:rPr lang="en-GB" sz="2800" b="0" i="0" u="none" strike="noStrike" cap="none">
                <a:solidFill>
                  <a:srgbClr val="000000"/>
                </a:solidFill>
                <a:latin typeface="Calibri"/>
                <a:ea typeface="Calibri"/>
                <a:cs typeface="Calibri"/>
                <a:sym typeface="Calibri"/>
              </a:rPr>
              <a:t>This weekend I am going to do some shopping in Liverpool with my best friend</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2. This year we am going to go on holiday to Rome in Italy</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3. I am going to visit a lot of tourist sites</a:t>
            </a:r>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a:t>
            </a:r>
            <a:endParaRPr/>
          </a:p>
          <a:p>
            <a:pPr marL="0" marR="0" lvl="0" indent="0" algn="l" rtl="0">
              <a:lnSpc>
                <a:spcPct val="100000"/>
              </a:lnSpc>
              <a:spcBef>
                <a:spcPts val="0"/>
              </a:spcBef>
              <a:spcAft>
                <a:spcPts val="0"/>
              </a:spcAft>
              <a:buClr>
                <a:schemeClr val="dk1"/>
              </a:buClr>
              <a:buSzPts val="2800"/>
              <a:buFont typeface="Calibri"/>
              <a:buNone/>
            </a:pPr>
            <a:endParaRPr sz="2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Calibri"/>
              <a:buNone/>
            </a:pPr>
            <a:r>
              <a:rPr lang="en-GB" sz="2800" b="0" i="0" u="none" strike="noStrike" cap="none">
                <a:solidFill>
                  <a:srgbClr val="000000"/>
                </a:solidFill>
                <a:latin typeface="Calibri"/>
                <a:ea typeface="Calibri"/>
                <a:cs typeface="Calibri"/>
                <a:sym typeface="Calibri"/>
              </a:rPr>
              <a:t>_______________________________________________</a:t>
            </a:r>
            <a:endParaRPr sz="1800" b="0" i="0" u="none" strike="noStrike" cap="none">
              <a:solidFill>
                <a:srgbClr val="000000"/>
              </a:solidFill>
              <a:latin typeface="Calibri"/>
              <a:ea typeface="Calibri"/>
              <a:cs typeface="Calibri"/>
              <a:sym typeface="Calibri"/>
            </a:endParaRPr>
          </a:p>
        </p:txBody>
      </p:sp>
      <p:sp>
        <p:nvSpPr>
          <p:cNvPr id="253" name="Google Shape;253;p29"/>
          <p:cNvSpPr/>
          <p:nvPr/>
        </p:nvSpPr>
        <p:spPr>
          <a:xfrm>
            <a:off x="8958468" y="4147931"/>
            <a:ext cx="3233532" cy="2226366"/>
          </a:xfrm>
          <a:prstGeom prst="rect">
            <a:avLst/>
          </a:prstGeom>
          <a:solidFill>
            <a:schemeClr val="lt1"/>
          </a:solidFill>
          <a:ln w="40000" cap="flat" cmpd="sng">
            <a:solidFill>
              <a:srgbClr val="380E2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*Tourist sites</a:t>
            </a:r>
            <a:endParaRPr/>
          </a:p>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a:t>
            </a:r>
            <a:endParaRPr/>
          </a:p>
          <a:p>
            <a:pPr marL="0" marR="0" lvl="0" indent="0" algn="ctr" rtl="0">
              <a:lnSpc>
                <a:spcPct val="100000"/>
              </a:lnSpc>
              <a:spcBef>
                <a:spcPts val="0"/>
              </a:spcBef>
              <a:spcAft>
                <a:spcPts val="0"/>
              </a:spcAft>
              <a:buClr>
                <a:srgbClr val="000000"/>
              </a:buClr>
              <a:buSzPts val="3600"/>
              <a:buFont typeface="Calibri"/>
              <a:buNone/>
            </a:pPr>
            <a:r>
              <a:rPr lang="en-GB" sz="3600" b="0" i="0" u="none" strike="noStrike" cap="none">
                <a:solidFill>
                  <a:srgbClr val="000000"/>
                </a:solidFill>
                <a:latin typeface="Calibri"/>
                <a:ea typeface="Calibri"/>
                <a:cs typeface="Calibri"/>
                <a:sym typeface="Calibri"/>
              </a:rPr>
              <a:t>Sîtes touristiques</a:t>
            </a:r>
            <a:endParaRPr sz="3600" b="0" i="0" u="none" strike="noStrike" cap="non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257"/>
        <p:cNvGrpSpPr/>
        <p:nvPr/>
      </p:nvGrpSpPr>
      <p:grpSpPr>
        <a:xfrm>
          <a:off x="0" y="0"/>
          <a:ext cx="0" cy="0"/>
          <a:chOff x="0" y="0"/>
          <a:chExt cx="0" cy="0"/>
        </a:xfrm>
      </p:grpSpPr>
      <p:sp>
        <p:nvSpPr>
          <p:cNvPr id="258" name="Google Shape;258;p30"/>
          <p:cNvSpPr txBox="1">
            <a:spLocks noGrp="1"/>
          </p:cNvSpPr>
          <p:nvPr>
            <p:ph type="title"/>
          </p:nvPr>
        </p:nvSpPr>
        <p:spPr>
          <a:xfrm>
            <a:off x="1784769" y="341560"/>
            <a:ext cx="8133522" cy="99653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0000"/>
              </a:buClr>
              <a:buSzPts val="2800"/>
              <a:buFont typeface="Calibri"/>
              <a:buNone/>
            </a:pPr>
            <a:r>
              <a:rPr lang="en-GB" b="1">
                <a:solidFill>
                  <a:srgbClr val="FF0000"/>
                </a:solidFill>
              </a:rPr>
              <a:t>GIMME 5 – CONDITIONAL TENSE SENTENCES </a:t>
            </a:r>
            <a:endParaRPr/>
          </a:p>
        </p:txBody>
      </p:sp>
      <p:sp>
        <p:nvSpPr>
          <p:cNvPr id="259" name="Google Shape;259;p30"/>
          <p:cNvSpPr txBox="1">
            <a:spLocks noGrp="1"/>
          </p:cNvSpPr>
          <p:nvPr>
            <p:ph type="body" idx="1"/>
          </p:nvPr>
        </p:nvSpPr>
        <p:spPr>
          <a:xfrm>
            <a:off x="109330" y="1580322"/>
            <a:ext cx="11244470" cy="459664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208"/>
              <a:buNone/>
            </a:pPr>
            <a:r>
              <a:rPr lang="en-GB" sz="2400" b="1">
                <a:highlight>
                  <a:srgbClr val="00FF00"/>
                </a:highlight>
              </a:rPr>
              <a:t>Je voudrais  faire  … + (any activity)</a:t>
            </a:r>
            <a:endParaRPr/>
          </a:p>
          <a:p>
            <a:pPr marL="0" lvl="0" indent="0" algn="l" rtl="0">
              <a:spcBef>
                <a:spcPts val="1080"/>
              </a:spcBef>
              <a:spcAft>
                <a:spcPts val="0"/>
              </a:spcAft>
              <a:buSzPts val="2208"/>
              <a:buNone/>
            </a:pPr>
            <a:r>
              <a:rPr lang="en-GB" sz="2400" b="1">
                <a:highlight>
                  <a:srgbClr val="00FFFF"/>
                </a:highlight>
              </a:rPr>
              <a:t>On voudrait faire…</a:t>
            </a:r>
            <a:endParaRPr/>
          </a:p>
          <a:p>
            <a:pPr marL="0" lvl="0" indent="0" algn="l" rtl="0">
              <a:spcBef>
                <a:spcPts val="1080"/>
              </a:spcBef>
              <a:spcAft>
                <a:spcPts val="0"/>
              </a:spcAft>
              <a:buSzPts val="2208"/>
              <a:buNone/>
            </a:pPr>
            <a:endParaRPr sz="2400" b="1"/>
          </a:p>
          <a:p>
            <a:pPr marL="0" lvl="0" indent="0" algn="l" rtl="0">
              <a:spcBef>
                <a:spcPts val="1080"/>
              </a:spcBef>
              <a:spcAft>
                <a:spcPts val="0"/>
              </a:spcAft>
              <a:buSzPts val="2208"/>
              <a:buNone/>
            </a:pPr>
            <a:r>
              <a:rPr lang="en-GB" sz="2400" b="1">
                <a:highlight>
                  <a:srgbClr val="00FF00"/>
                </a:highlight>
              </a:rPr>
              <a:t>Je voudrais visiter + (a place)</a:t>
            </a:r>
            <a:endParaRPr/>
          </a:p>
          <a:p>
            <a:pPr marL="0" lvl="0" indent="0" algn="l" rtl="0">
              <a:spcBef>
                <a:spcPts val="1080"/>
              </a:spcBef>
              <a:spcAft>
                <a:spcPts val="0"/>
              </a:spcAft>
              <a:buSzPts val="2208"/>
              <a:buNone/>
            </a:pPr>
            <a:r>
              <a:rPr lang="en-GB" sz="2400" b="1">
                <a:highlight>
                  <a:srgbClr val="FF00FF"/>
                </a:highlight>
              </a:rPr>
              <a:t>Nous voudrions </a:t>
            </a:r>
            <a:endParaRPr/>
          </a:p>
          <a:p>
            <a:pPr marL="0" lvl="0" indent="0" algn="l" rtl="0">
              <a:spcBef>
                <a:spcPts val="1080"/>
              </a:spcBef>
              <a:spcAft>
                <a:spcPts val="0"/>
              </a:spcAft>
              <a:buSzPts val="2208"/>
              <a:buNone/>
            </a:pPr>
            <a:br>
              <a:rPr lang="en-GB" sz="2400" b="1"/>
            </a:br>
            <a:endParaRPr sz="2400" b="1"/>
          </a:p>
          <a:p>
            <a:pPr marL="0" lvl="0" indent="0" algn="l" rtl="0">
              <a:spcBef>
                <a:spcPts val="1080"/>
              </a:spcBef>
              <a:spcAft>
                <a:spcPts val="0"/>
              </a:spcAft>
              <a:buSzPts val="2208"/>
              <a:buNone/>
            </a:pPr>
            <a:r>
              <a:rPr lang="en-GB" sz="2400" b="1">
                <a:highlight>
                  <a:srgbClr val="00FF00"/>
                </a:highlight>
              </a:rPr>
              <a:t>Je voudrais + …(any infinitive verb)</a:t>
            </a:r>
            <a:endParaRPr/>
          </a:p>
          <a:p>
            <a:pPr marL="0" lvl="0" indent="0" algn="l" rtl="0">
              <a:spcBef>
                <a:spcPts val="1000"/>
              </a:spcBef>
              <a:spcAft>
                <a:spcPts val="0"/>
              </a:spcAft>
              <a:buSzPts val="1840"/>
              <a:buNone/>
            </a:pPr>
            <a:endParaRPr/>
          </a:p>
          <a:p>
            <a:pPr marL="0" lvl="0" indent="0" algn="l" rtl="0">
              <a:spcBef>
                <a:spcPts val="1000"/>
              </a:spcBef>
              <a:spcAft>
                <a:spcPts val="0"/>
              </a:spcAft>
              <a:buSzPts val="1840"/>
              <a:buNone/>
            </a:pPr>
            <a:endParaRPr/>
          </a:p>
        </p:txBody>
      </p:sp>
      <p:pic>
        <p:nvPicPr>
          <p:cNvPr id="260" name="Google Shape;260;p30"/>
          <p:cNvPicPr preferRelativeResize="0"/>
          <p:nvPr/>
        </p:nvPicPr>
        <p:blipFill rotWithShape="1">
          <a:blip r:embed="rId3">
            <a:alphaModFix/>
          </a:blip>
          <a:srcRect/>
          <a:stretch/>
        </p:blipFill>
        <p:spPr>
          <a:xfrm>
            <a:off x="10597945" y="1742440"/>
            <a:ext cx="1066800" cy="1524000"/>
          </a:xfrm>
          <a:prstGeom prst="rect">
            <a:avLst/>
          </a:prstGeom>
          <a:noFill/>
          <a:ln>
            <a:noFill/>
          </a:ln>
        </p:spPr>
      </p:pic>
      <p:pic>
        <p:nvPicPr>
          <p:cNvPr id="261" name="Google Shape;261;p30"/>
          <p:cNvPicPr preferRelativeResize="0"/>
          <p:nvPr/>
        </p:nvPicPr>
        <p:blipFill rotWithShape="1">
          <a:blip r:embed="rId4">
            <a:alphaModFix/>
          </a:blip>
          <a:srcRect/>
          <a:stretch/>
        </p:blipFill>
        <p:spPr>
          <a:xfrm>
            <a:off x="6928669" y="1418838"/>
            <a:ext cx="2736440" cy="2481348"/>
          </a:xfrm>
          <a:prstGeom prst="rect">
            <a:avLst/>
          </a:prstGeom>
          <a:noFill/>
          <a:ln>
            <a:noFill/>
          </a:ln>
        </p:spPr>
      </p:pic>
    </p:spTree>
  </p:cSld>
  <p:clrMapOvr>
    <a:masterClrMapping/>
  </p:clrMapOvr>
</p:sld>
</file>

<file path=ppt/theme/theme1.xml><?xml version="1.0" encoding="utf-8"?>
<a:theme xmlns:a="http://schemas.openxmlformats.org/drawingml/2006/main" name="NET">
  <a:themeElements>
    <a:clrScheme name="Dividend">
      <a:dk1>
        <a:srgbClr val="000000"/>
      </a:dk1>
      <a:lt1>
        <a:srgbClr val="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2247</Words>
  <Application>Microsoft Office PowerPoint</Application>
  <PresentationFormat>Widescreen</PresentationFormat>
  <Paragraphs>285</Paragraphs>
  <Slides>38</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38</vt:i4>
      </vt:variant>
    </vt:vector>
  </HeadingPairs>
  <TitlesOfParts>
    <vt:vector size="44" baseType="lpstr">
      <vt:lpstr>Noto Sans Symbols</vt:lpstr>
      <vt:lpstr>Open Sans</vt:lpstr>
      <vt:lpstr>Calibri</vt:lpstr>
      <vt:lpstr>Arial</vt:lpstr>
      <vt:lpstr>NET</vt:lpstr>
      <vt:lpstr>1_Office Theme</vt:lpstr>
      <vt:lpstr>PowerPoint Presentation</vt:lpstr>
      <vt:lpstr>PowerPoint Presentation</vt:lpstr>
      <vt:lpstr>GIMME 5 –PRESENT TENSE SENTENCES                                      </vt:lpstr>
      <vt:lpstr>412777809</vt:lpstr>
      <vt:lpstr>GIMME 5 –PAST TENSE SENTENCES </vt:lpstr>
      <vt:lpstr>PowerPoint Presentation</vt:lpstr>
      <vt:lpstr>GIMME 5 -FUTURE TENSE SENTENCES </vt:lpstr>
      <vt:lpstr>PowerPoint Presentation</vt:lpstr>
      <vt:lpstr>GIMME 5 – CONDITIONAL TENSE SENTENCES </vt:lpstr>
      <vt:lpstr>PowerPoint Presentation</vt:lpstr>
      <vt:lpstr>40 word task - practice</vt:lpstr>
      <vt:lpstr>Practice – short answers for 5 of the bullet points below.  </vt:lpstr>
      <vt:lpstr>Crossover listening questions – exam skills </vt:lpstr>
      <vt:lpstr>Positive / negative Questions </vt:lpstr>
      <vt:lpstr>PowerPoint Presentation</vt:lpstr>
      <vt:lpstr>Multiple choice </vt:lpstr>
      <vt:lpstr>PowerPoint Presentation</vt:lpstr>
      <vt:lpstr>Choose 3 correct answers</vt:lpstr>
      <vt:lpstr>PowerPoint Presentation</vt:lpstr>
      <vt:lpstr>Write in French</vt:lpstr>
      <vt:lpstr>PowerPoint Presentation</vt:lpstr>
      <vt:lpstr>Choose the correct one</vt:lpstr>
      <vt:lpstr>PowerPoint Presentation</vt:lpstr>
      <vt:lpstr>Who? A/B</vt:lpstr>
      <vt:lpstr>PowerPoint Presentation</vt:lpstr>
      <vt:lpstr>Advantages and disadvantages of something </vt:lpstr>
      <vt:lpstr>PowerPoint Presentation</vt:lpstr>
      <vt:lpstr>Reading crossover questions </vt:lpstr>
      <vt:lpstr>T, F, NM </vt:lpstr>
      <vt:lpstr>Answering in English</vt:lpstr>
      <vt:lpstr>Multiple choice – French - don’t miss out - goes in chronological order of the text - be carful of distractors / negatives </vt:lpstr>
      <vt:lpstr>Answering in French</vt:lpstr>
      <vt:lpstr>A/B/C write the correct letter </vt:lpstr>
      <vt:lpstr>V / F / PM </vt:lpstr>
      <vt:lpstr>Choose 3 correct responses </vt:lpstr>
      <vt:lpstr>Multiple choice </vt:lpstr>
      <vt:lpstr>Sentence match up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Lindsey Edwards</dc:creator>
  <cp:lastModifiedBy>Lindsey Edwards</cp:lastModifiedBy>
  <cp:revision>1</cp:revision>
  <dcterms:modified xsi:type="dcterms:W3CDTF">2025-11-12T14:50:18Z</dcterms:modified>
</cp:coreProperties>
</file>