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2502AF0-4499-47DD-8378-7E3150A53895}">
  <a:tblStyle styleId="{F2502AF0-4499-47DD-8378-7E3150A5389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5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www.youtube.com/watch?v=C8N4wka3wak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 P 146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WILLINGNESS</a:t>
            </a: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3352800" cy="34813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GENDER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292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ITS HARD TO HELP PEOPLE WHO DON’T WANT THE HELP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44950" y="1671637"/>
            <a:ext cx="4829175" cy="340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04800"/>
            <a:ext cx="8540750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686800" cy="651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3"/>
          <p:cNvSpPr txBox="1"/>
          <p:nvPr/>
        </p:nvSpPr>
        <p:spPr>
          <a:xfrm>
            <a:off x="5662612" y="1295400"/>
            <a:ext cx="30241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EDUCATION</a:t>
            </a:r>
            <a:endParaRPr/>
          </a:p>
        </p:txBody>
      </p:sp>
      <p:sp>
        <p:nvSpPr>
          <p:cNvPr id="148" name="Google Shape;148;p23"/>
          <p:cNvSpPr txBox="1"/>
          <p:nvPr/>
        </p:nvSpPr>
        <p:spPr>
          <a:xfrm>
            <a:off x="5656262" y="2852737"/>
            <a:ext cx="3024187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AWARE</a:t>
            </a:r>
            <a:endParaRPr/>
          </a:p>
        </p:txBody>
      </p:sp>
      <p:sp>
        <p:nvSpPr>
          <p:cNvPr id="149" name="Google Shape;149;p23"/>
          <p:cNvSpPr txBox="1"/>
          <p:nvPr/>
        </p:nvSpPr>
        <p:spPr>
          <a:xfrm>
            <a:off x="5656262" y="4410075"/>
            <a:ext cx="3024187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SERVICES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28600"/>
            <a:ext cx="8839200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Google Shape;159;p25"/>
          <p:cNvGraphicFramePr/>
          <p:nvPr/>
        </p:nvGraphicFramePr>
        <p:xfrm>
          <a:off x="1524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{F2502AF0-4499-47DD-8378-7E3150A53895}</a:tableStyleId>
              </a:tblPr>
              <a:tblGrid>
                <a:gridCol w="4381500"/>
                <a:gridCol w="4381500"/>
              </a:tblGrid>
              <a:tr h="17668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 A PERSON IS UNWILLING TO SEEK HELP THE EFFECT WILL BE…..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354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 : THE ILLNESS MIGHT GET…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INTELLECTUAL: THEY MIGHT NOT …..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55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EMOTIONAL : THEY MAY FEEL….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 : THEY MAY NOT GET TO SEE….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0" name="Google Shape;160;p25"/>
          <p:cNvSpPr txBox="1"/>
          <p:nvPr/>
        </p:nvSpPr>
        <p:spPr>
          <a:xfrm>
            <a:off x="4267200" y="838200"/>
            <a:ext cx="30241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NEGATIVE</a:t>
            </a:r>
            <a:endParaRPr/>
          </a:p>
        </p:txBody>
      </p:sp>
      <p:sp>
        <p:nvSpPr>
          <p:cNvPr id="161" name="Google Shape;161;p25"/>
          <p:cNvSpPr txBox="1"/>
          <p:nvPr/>
        </p:nvSpPr>
        <p:spPr>
          <a:xfrm>
            <a:off x="169862" y="3128962"/>
            <a:ext cx="30241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WORSE</a:t>
            </a:r>
            <a:endParaRPr/>
          </a:p>
        </p:txBody>
      </p:sp>
      <p:sp>
        <p:nvSpPr>
          <p:cNvPr id="162" name="Google Shape;162;p25"/>
          <p:cNvSpPr txBox="1"/>
          <p:nvPr/>
        </p:nvSpPr>
        <p:spPr>
          <a:xfrm>
            <a:off x="4800600" y="3117850"/>
            <a:ext cx="3024187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UNERSTAND IT </a:t>
            </a:r>
            <a:endParaRPr/>
          </a:p>
        </p:txBody>
      </p:sp>
      <p:sp>
        <p:nvSpPr>
          <p:cNvPr id="163" name="Google Shape;163;p25"/>
          <p:cNvSpPr txBox="1"/>
          <p:nvPr/>
        </p:nvSpPr>
        <p:spPr>
          <a:xfrm>
            <a:off x="169862" y="5715000"/>
            <a:ext cx="30241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UNHAPPY</a:t>
            </a:r>
            <a:endParaRPr/>
          </a:p>
        </p:txBody>
      </p:sp>
      <p:sp>
        <p:nvSpPr>
          <p:cNvPr id="164" name="Google Shape;164;p25"/>
          <p:cNvSpPr txBox="1"/>
          <p:nvPr/>
        </p:nvSpPr>
        <p:spPr>
          <a:xfrm>
            <a:off x="4800600" y="5715000"/>
            <a:ext cx="30241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FRIENDS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16475" y="381000"/>
            <a:ext cx="4117975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" y="381000"/>
            <a:ext cx="41910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" y="3429000"/>
            <a:ext cx="89154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915400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685212" cy="53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" y="5334000"/>
            <a:ext cx="8355012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382000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0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WILLINGNESS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0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https://www.youtube.com/watch?v=C8N4wka3wak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 P 146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WILLINGNESS</a:t>
            </a: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00" name="Google Shape;200;p31"/>
          <p:cNvSpPr txBox="1"/>
          <p:nvPr>
            <p:ph idx="1" type="body"/>
          </p:nvPr>
        </p:nvSpPr>
        <p:spPr>
          <a:xfrm>
            <a:off x="457200" y="1600200"/>
            <a:ext cx="3352800" cy="34813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GENDER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EFFECTS</a:t>
            </a:r>
            <a:endParaRPr/>
          </a:p>
        </p:txBody>
      </p:sp>
      <p:sp>
        <p:nvSpPr>
          <p:cNvPr id="201" name="Google Shape;201;p31"/>
          <p:cNvSpPr txBox="1"/>
          <p:nvPr/>
        </p:nvSpPr>
        <p:spPr>
          <a:xfrm>
            <a:off x="457200" y="5334000"/>
            <a:ext cx="8382000" cy="1292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ITS HARD TO HELP PEOPLE WHO DON’T WANT THE HELP</a:t>
            </a:r>
            <a:endParaRPr/>
          </a:p>
        </p:txBody>
      </p:sp>
      <p:pic>
        <p:nvPicPr>
          <p:cNvPr id="202" name="Google Shape;20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44950" y="1671637"/>
            <a:ext cx="4829175" cy="340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228600"/>
            <a:ext cx="7751762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686800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Google Shape;102;p16"/>
          <p:cNvGraphicFramePr/>
          <p:nvPr/>
        </p:nvGraphicFramePr>
        <p:xfrm>
          <a:off x="152400" y="381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{F2502AF0-4499-47DD-8378-7E3150A53895}</a:tableStyleId>
              </a:tblPr>
              <a:tblGrid>
                <a:gridCol w="8686800"/>
              </a:tblGrid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en-US" sz="36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WILLINGNESS TO SEEK HELP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3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Calibri"/>
                        <a:buNone/>
                      </a:pPr>
                      <a:r>
                        <a:rPr b="0" i="0" lang="en-US" sz="4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ACT OF SEEKING HELP IS WHAT KIND OF OCURENCE?</a:t>
                      </a:r>
                      <a:endParaRPr b="0" i="0" sz="3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Calibri"/>
                        <a:buNone/>
                      </a:pPr>
                      <a:r>
                        <a:rPr b="0" i="0" lang="en-US" sz="4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3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3" name="Google Shape;103;p16"/>
          <p:cNvSpPr txBox="1"/>
          <p:nvPr/>
        </p:nvSpPr>
        <p:spPr>
          <a:xfrm>
            <a:off x="914400" y="3124200"/>
            <a:ext cx="71628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SOCIAL, EMOTIONAL &amp; CULTURAL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81000"/>
            <a:ext cx="8597900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" name="Google Shape;113;p18"/>
          <p:cNvGraphicFramePr/>
          <p:nvPr/>
        </p:nvGraphicFramePr>
        <p:xfrm>
          <a:off x="3810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{F2502AF0-4499-47DD-8378-7E3150A53895}</a:tableStyleId>
              </a:tblPr>
              <a:tblGrid>
                <a:gridCol w="2768600"/>
                <a:gridCol w="2768600"/>
                <a:gridCol w="2768600"/>
              </a:tblGrid>
              <a:tr h="4333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3 THINGS CAN AFFECT THIS WILLINGNESS?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 hMerge="1"/>
                <a:tc hMerge="1"/>
              </a:tr>
              <a:tr h="134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C……….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G……….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E…………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70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MEANS VALUES OR…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IT IS NOT THE CUTSOM FOR MEN TO BE…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SOME PEOPLE RE OFFENDED IF YOU USE….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MEN MIGHT FIND A PROTATE EXAM TO BE..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SOME MEN WILL TRY TO COPE ON…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WOMEN MIGHT NOT WANT TO SEE A MALE….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BETTER EDUCATED PEOPLE WILL BE MORE….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THEY WILL BE MORE AWARE OF …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4" name="Google Shape;114;p18"/>
          <p:cNvSpPr txBox="1"/>
          <p:nvPr/>
        </p:nvSpPr>
        <p:spPr>
          <a:xfrm>
            <a:off x="533400" y="1219200"/>
            <a:ext cx="23622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CULTURAL</a:t>
            </a:r>
            <a:endParaRPr/>
          </a:p>
        </p:txBody>
      </p:sp>
      <p:sp>
        <p:nvSpPr>
          <p:cNvPr id="115" name="Google Shape;115;p18"/>
          <p:cNvSpPr txBox="1"/>
          <p:nvPr/>
        </p:nvSpPr>
        <p:spPr>
          <a:xfrm>
            <a:off x="398462" y="2657475"/>
            <a:ext cx="2362200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TRADITIONS</a:t>
            </a:r>
            <a:endParaRPr/>
          </a:p>
        </p:txBody>
      </p:sp>
      <p:sp>
        <p:nvSpPr>
          <p:cNvPr id="116" name="Google Shape;116;p18"/>
          <p:cNvSpPr txBox="1"/>
          <p:nvPr/>
        </p:nvSpPr>
        <p:spPr>
          <a:xfrm>
            <a:off x="533400" y="4273550"/>
            <a:ext cx="2362200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OPEN</a:t>
            </a:r>
            <a:endParaRPr/>
          </a:p>
        </p:txBody>
      </p:sp>
      <p:sp>
        <p:nvSpPr>
          <p:cNvPr id="117" name="Google Shape;117;p18"/>
          <p:cNvSpPr txBox="1"/>
          <p:nvPr/>
        </p:nvSpPr>
        <p:spPr>
          <a:xfrm>
            <a:off x="328612" y="6096000"/>
            <a:ext cx="30241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FIRST NAMES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12" y="381000"/>
            <a:ext cx="9120187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812"/>
            <a:ext cx="8928100" cy="6376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175"/>
            <a:ext cx="8915400" cy="669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1"/>
          <p:cNvSpPr txBox="1"/>
          <p:nvPr/>
        </p:nvSpPr>
        <p:spPr>
          <a:xfrm>
            <a:off x="2944812" y="1219200"/>
            <a:ext cx="302577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GENDER</a:t>
            </a:r>
            <a:endParaRPr/>
          </a:p>
        </p:txBody>
      </p:sp>
      <p:sp>
        <p:nvSpPr>
          <p:cNvPr id="134" name="Google Shape;134;p21"/>
          <p:cNvSpPr txBox="1"/>
          <p:nvPr/>
        </p:nvSpPr>
        <p:spPr>
          <a:xfrm>
            <a:off x="2944812" y="2941637"/>
            <a:ext cx="3025775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EMBARRASING</a:t>
            </a:r>
            <a:endParaRPr/>
          </a:p>
        </p:txBody>
      </p:sp>
      <p:sp>
        <p:nvSpPr>
          <p:cNvPr id="135" name="Google Shape;135;p21"/>
          <p:cNvSpPr txBox="1"/>
          <p:nvPr/>
        </p:nvSpPr>
        <p:spPr>
          <a:xfrm>
            <a:off x="2944812" y="4268787"/>
            <a:ext cx="302577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OWN</a:t>
            </a:r>
            <a:endParaRPr/>
          </a:p>
        </p:txBody>
      </p:sp>
      <p:sp>
        <p:nvSpPr>
          <p:cNvPr id="136" name="Google Shape;136;p21"/>
          <p:cNvSpPr txBox="1"/>
          <p:nvPr/>
        </p:nvSpPr>
        <p:spPr>
          <a:xfrm>
            <a:off x="2944812" y="5884862"/>
            <a:ext cx="302577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DOCTOR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