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hyperlink" Target="http://www.decryptageo.fr/wp-content/uploads/2017/03/france_dans_le_retro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GB"/>
              <a:t>AQA GCSE Revision Mindmaps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GB"/>
              <a:t>Name:________________________________________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8201" y="4386262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2"/>
          <p:cNvSpPr/>
          <p:nvPr/>
        </p:nvSpPr>
        <p:spPr>
          <a:xfrm>
            <a:off x="10335352" y="1513034"/>
            <a:ext cx="1770993" cy="1237804"/>
          </a:xfrm>
          <a:prstGeom prst="cloud">
            <a:avLst/>
          </a:prstGeom>
          <a:solidFill>
            <a:srgbClr val="323F4F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7" name="Google Shape;287;p22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8" name="Google Shape;288;p22"/>
          <p:cNvSpPr txBox="1"/>
          <p:nvPr/>
        </p:nvSpPr>
        <p:spPr>
          <a:xfrm>
            <a:off x="7924800" y="190500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problèmes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2"/>
          <p:cNvSpPr txBox="1"/>
          <p:nvPr/>
        </p:nvSpPr>
        <p:spPr>
          <a:xfrm>
            <a:off x="7985397" y="3055958"/>
            <a:ext cx="4356953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solutions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aider les pauvres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travailler pour une oeuvre caritative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donner les choses indispensables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faire du bénévolat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créer des emplois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construire des logements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vacciner les enfants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envoyer de l’argent / des vêtements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acheter des produits équitables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protèger les plus démunis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partager les richesses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construire des puits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2"/>
          <p:cNvSpPr txBox="1"/>
          <p:nvPr/>
        </p:nvSpPr>
        <p:spPr>
          <a:xfrm>
            <a:off x="1962049" y="109309"/>
            <a:ext cx="3905634" cy="26776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SDF mendient dans la rue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leur choix d’être dans la rue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entend parler des problèmes aux informations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demande des volontaires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n’y a pas de sans-abri où j’habite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J’aide en collectant de l’argent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me sens mal à l’aise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trouve qu’il est anormal de mendier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filles sont particulièrement à risque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J’utilise amazon smile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2"/>
          <p:cNvSpPr txBox="1"/>
          <p:nvPr/>
        </p:nvSpPr>
        <p:spPr>
          <a:xfrm>
            <a:off x="1909457" y="2583223"/>
            <a:ext cx="3993703" cy="246221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vu un SDF qui mendiait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été choqué qu’il soit dans la rue et le froid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donné de l’argent à un SDF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lui acheté un café chaud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fait une collecte à l’école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sponsorisé un enfant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Après le tsunami/ l’ouragan/ la fin de la guerre, j’ai voulu aidé en donnant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Il aurait fallu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2"/>
          <p:cNvSpPr txBox="1"/>
          <p:nvPr/>
        </p:nvSpPr>
        <p:spPr>
          <a:xfrm>
            <a:off x="14801" y="-14683"/>
            <a:ext cx="1806035" cy="674030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pauvreté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seuil de pauvreté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chômage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SDF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L’organisation caritative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quartiers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sac de couchage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volontaire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l’alcoolisme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suicide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inégalités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cercle vicieux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emploi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cantine solidaire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Macadam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malnutrition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désastreux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dangereux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risqué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grave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violent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collecter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mendier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sauver/protéger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dormir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encourager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arrêter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économiser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éliminer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utiliser</a:t>
            </a:r>
            <a:endParaRPr/>
          </a:p>
        </p:txBody>
      </p:sp>
      <p:sp>
        <p:nvSpPr>
          <p:cNvPr id="293" name="Google Shape;293;p22"/>
          <p:cNvSpPr txBox="1"/>
          <p:nvPr/>
        </p:nvSpPr>
        <p:spPr>
          <a:xfrm>
            <a:off x="6073651" y="54552"/>
            <a:ext cx="1704850" cy="286232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hiver,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tous les jours,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parfois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tout le temps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weekend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Ce matin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Avant de me rendre compte du problème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Quand j’aurai 18 ans,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Dans le futur,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Idéalement,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j’avais de l’argent, je +cond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2"/>
          <p:cNvSpPr txBox="1"/>
          <p:nvPr/>
        </p:nvSpPr>
        <p:spPr>
          <a:xfrm>
            <a:off x="1807308" y="4944028"/>
            <a:ext cx="4056560" cy="181588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Le gouvernement devrait 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On va construire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changerais…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me porter volontaire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ferai attention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Nous devrions réduire la mortalité infantile quand les vaccins existent</a:t>
            </a:r>
            <a:endParaRPr/>
          </a:p>
        </p:txBody>
      </p:sp>
      <p:sp>
        <p:nvSpPr>
          <p:cNvPr id="295" name="Google Shape;295;p22"/>
          <p:cNvSpPr txBox="1"/>
          <p:nvPr/>
        </p:nvSpPr>
        <p:spPr>
          <a:xfrm>
            <a:off x="6003675" y="3041533"/>
            <a:ext cx="1774826" cy="138499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Tout d’abord,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Puis,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Surtout,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2"/>
          <p:cNvSpPr txBox="1"/>
          <p:nvPr/>
        </p:nvSpPr>
        <p:spPr>
          <a:xfrm>
            <a:off x="8005447" y="692598"/>
            <a:ext cx="2533417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aider tout le monde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résoudre le chomage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gaspiller les ressources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mendier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changer le monde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empêcher les catatrophes naturelles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obliger le gouvernement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2"/>
          <p:cNvSpPr/>
          <p:nvPr/>
        </p:nvSpPr>
        <p:spPr>
          <a:xfrm>
            <a:off x="10830620" y="2781576"/>
            <a:ext cx="1770993" cy="1237804"/>
          </a:xfrm>
          <a:prstGeom prst="cloud">
            <a:avLst/>
          </a:prstGeom>
          <a:solidFill>
            <a:srgbClr val="323F4F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2"/>
          <p:cNvSpPr txBox="1"/>
          <p:nvPr/>
        </p:nvSpPr>
        <p:spPr>
          <a:xfrm>
            <a:off x="5976735" y="4426528"/>
            <a:ext cx="1868190" cy="1815882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 ma ville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Afrique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 le tiers monde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Afin de protèger les enfants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veut plus d’égalité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a un coeur,</a:t>
            </a:r>
            <a:endParaRPr/>
          </a:p>
        </p:txBody>
      </p:sp>
      <p:sp>
        <p:nvSpPr>
          <p:cNvPr id="299" name="Google Shape;299;p22"/>
          <p:cNvSpPr txBox="1"/>
          <p:nvPr/>
        </p:nvSpPr>
        <p:spPr>
          <a:xfrm>
            <a:off x="-137296" y="75144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2"/>
          <p:cNvSpPr txBox="1"/>
          <p:nvPr/>
        </p:nvSpPr>
        <p:spPr>
          <a:xfrm>
            <a:off x="0" y="7043056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GB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 Global issues : Poverty and homelessness</a:t>
            </a:r>
            <a:endParaRPr/>
          </a:p>
        </p:txBody>
      </p:sp>
      <p:sp>
        <p:nvSpPr>
          <p:cNvPr id="301" name="Google Shape;301;p22"/>
          <p:cNvSpPr txBox="1"/>
          <p:nvPr/>
        </p:nvSpPr>
        <p:spPr>
          <a:xfrm>
            <a:off x="11095838" y="2819091"/>
            <a:ext cx="1653136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On doit</a:t>
            </a:r>
            <a:endParaRPr sz="14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On devrait</a:t>
            </a:r>
            <a:endParaRPr sz="14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Il faut</a:t>
            </a:r>
            <a:endParaRPr sz="14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2"/>
          <p:cNvSpPr txBox="1"/>
          <p:nvPr/>
        </p:nvSpPr>
        <p:spPr>
          <a:xfrm>
            <a:off x="10538864" y="1579574"/>
            <a:ext cx="16531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On ne peut pas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On ne doit pas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On risque</a:t>
            </a:r>
            <a:endParaRPr sz="14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3" name="Google Shape;30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78494" y="-14683"/>
            <a:ext cx="2034688" cy="1083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31817" y="5032714"/>
            <a:ext cx="1451333" cy="968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9" name="Google Shape;309;p23"/>
          <p:cNvCxnSpPr/>
          <p:nvPr/>
        </p:nvCxnSpPr>
        <p:spPr>
          <a:xfrm>
            <a:off x="7796737" y="83434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0" name="Google Shape;310;p23"/>
          <p:cNvSpPr txBox="1"/>
          <p:nvPr/>
        </p:nvSpPr>
        <p:spPr>
          <a:xfrm>
            <a:off x="1945224" y="33232"/>
            <a:ext cx="3905634" cy="26776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 m’intéresse à l’histoire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J’aime faire beaucoup de choses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fait du sport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 petite soeur préfère se faire bronzer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essaie toujours de manger un plat typique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Mes parents aiment bien visiter les musées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J’aime sortir le soir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 mère ne veut pas cuisiner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partant en vacances à l’étranger, on peut pratiquer ses langues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3"/>
          <p:cNvSpPr txBox="1"/>
          <p:nvPr/>
        </p:nvSpPr>
        <p:spPr>
          <a:xfrm>
            <a:off x="1909457" y="2583223"/>
            <a:ext cx="3993703" cy="26776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suis allé(e) en Italie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Nous avons visité Rome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est resté dans un petit hôtel fabuleux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Ma mère a perdu ses lunettes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Comme il pleuvait, nous avons dû rester à l’hôtel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repas était mauvais / délicieux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La douche ne fonctionnait pas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vole son passeport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suis tombé(e) et je me suis cassé(e) le bras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dû se rendre à l’hôpital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3"/>
          <p:cNvSpPr txBox="1"/>
          <p:nvPr/>
        </p:nvSpPr>
        <p:spPr>
          <a:xfrm>
            <a:off x="14801" y="-14683"/>
            <a:ext cx="1806035" cy="69249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région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destination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vacances (actives)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mer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plage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monuments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L’hôtel de ville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boite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restaurant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joli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charnant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luxueux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propre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délicieux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long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dangereux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touristique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typique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chic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agréable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loger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rendre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s’interesser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passer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découvrir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s’amuser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acheter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visiter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relaxer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retourner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commander</a:t>
            </a:r>
            <a:endParaRPr/>
          </a:p>
        </p:txBody>
      </p:sp>
      <p:sp>
        <p:nvSpPr>
          <p:cNvPr id="313" name="Google Shape;313;p23"/>
          <p:cNvSpPr txBox="1"/>
          <p:nvPr/>
        </p:nvSpPr>
        <p:spPr>
          <a:xfrm>
            <a:off x="5869948" y="33232"/>
            <a:ext cx="1704850" cy="286232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vacances,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tous les jours,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soir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chaque matin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s;’il pleut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weekend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L’été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Quand il pleuvait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Quand on sera fatigué,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L’année prochaine,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Les prochaines vacances,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j’étais riche, +cond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3"/>
          <p:cNvSpPr txBox="1"/>
          <p:nvPr/>
        </p:nvSpPr>
        <p:spPr>
          <a:xfrm>
            <a:off x="1920175" y="5042118"/>
            <a:ext cx="3946387" cy="181588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rêve de visiter 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On va profiter de la piscine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voudrais voir…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ferai le tour du monde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rencontrerai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Nous resterons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découvrir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3"/>
          <p:cNvSpPr txBox="1"/>
          <p:nvPr/>
        </p:nvSpPr>
        <p:spPr>
          <a:xfrm>
            <a:off x="6002499" y="3612046"/>
            <a:ext cx="1774826" cy="156966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Tout d’abord,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Puis,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Surtout,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après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3"/>
          <p:cNvSpPr txBox="1"/>
          <p:nvPr/>
        </p:nvSpPr>
        <p:spPr>
          <a:xfrm>
            <a:off x="5910311" y="5311589"/>
            <a:ext cx="1868190" cy="1384995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touristes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familles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plus jeunes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aime le sport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préfère la culture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couples</a:t>
            </a:r>
            <a:endParaRPr/>
          </a:p>
        </p:txBody>
      </p:sp>
      <p:sp>
        <p:nvSpPr>
          <p:cNvPr id="317" name="Google Shape;317;p23"/>
          <p:cNvSpPr txBox="1"/>
          <p:nvPr/>
        </p:nvSpPr>
        <p:spPr>
          <a:xfrm>
            <a:off x="-137296" y="75144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3"/>
          <p:cNvSpPr txBox="1"/>
          <p:nvPr/>
        </p:nvSpPr>
        <p:spPr>
          <a:xfrm>
            <a:off x="0" y="7043056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GB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 Travel and Tourism</a:t>
            </a:r>
            <a:endParaRPr/>
          </a:p>
        </p:txBody>
      </p:sp>
      <p:pic>
        <p:nvPicPr>
          <p:cNvPr id="319" name="Google Shape;31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6664" y="299769"/>
            <a:ext cx="4160763" cy="4160763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3"/>
          <p:cNvSpPr/>
          <p:nvPr/>
        </p:nvSpPr>
        <p:spPr>
          <a:xfrm>
            <a:off x="7648605" y="4510657"/>
            <a:ext cx="60960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http://www.decryptageo.fr/wp-content/uploads/2017/03/france_dans_le_retro.jpg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3"/>
          <p:cNvSpPr txBox="1"/>
          <p:nvPr/>
        </p:nvSpPr>
        <p:spPr>
          <a:xfrm>
            <a:off x="8397666" y="4784639"/>
            <a:ext cx="31187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Carte des régions et specialités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23"/>
          <p:cNvPicPr preferRelativeResize="0"/>
          <p:nvPr/>
        </p:nvPicPr>
        <p:blipFill rotWithShape="1">
          <a:blip r:embed="rId5">
            <a:alphaModFix/>
          </a:blip>
          <a:srcRect l="24404" t="18572" r="23274" b="7141"/>
          <a:stretch/>
        </p:blipFill>
        <p:spPr>
          <a:xfrm>
            <a:off x="9296610" y="5219262"/>
            <a:ext cx="1474061" cy="1569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" name="Google Shape;327;p24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8" name="Google Shape;328;p24"/>
          <p:cNvSpPr txBox="1"/>
          <p:nvPr/>
        </p:nvSpPr>
        <p:spPr>
          <a:xfrm>
            <a:off x="7924800" y="190500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Matière préférée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4"/>
          <p:cNvSpPr txBox="1"/>
          <p:nvPr/>
        </p:nvSpPr>
        <p:spPr>
          <a:xfrm>
            <a:off x="7985397" y="3055958"/>
            <a:ext cx="4356953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Matière que je ne supporte pas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professeur crie beaucoup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reçois trop de devoirs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ne comprends pas les problèmes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m'ennuie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 n'est pas mon truc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J'ai été puni(e)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prof a des chouchous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C'est inutile</a:t>
            </a:r>
            <a:endParaRPr/>
          </a:p>
        </p:txBody>
      </p:sp>
      <p:sp>
        <p:nvSpPr>
          <p:cNvPr id="330" name="Google Shape;330;p24"/>
          <p:cNvSpPr txBox="1"/>
          <p:nvPr/>
        </p:nvSpPr>
        <p:spPr>
          <a:xfrm>
            <a:off x="1909763" y="-14683"/>
            <a:ext cx="3905250" cy="246221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J'étudie </a:t>
            </a: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français depuis cinq ans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J'aime beaucoup les maths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 professeur de musique est très sévère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Nous avons une bibliothèque où j'aime lire et réviser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cours commencent/finissent à .. heures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leçons durent une heure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travaille dur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trouve l'anglais difficile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ne mange jamais à la cantine</a:t>
            </a:r>
            <a:endParaRPr/>
          </a:p>
        </p:txBody>
      </p:sp>
      <p:sp>
        <p:nvSpPr>
          <p:cNvPr id="331" name="Google Shape;331;p24"/>
          <p:cNvSpPr txBox="1"/>
          <p:nvPr/>
        </p:nvSpPr>
        <p:spPr>
          <a:xfrm>
            <a:off x="1909763" y="2495550"/>
            <a:ext cx="3994150" cy="246221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 eu cinq cours hier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J'aurai préféré avoir musique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J'aurai aimé arrêter les sciences mais j'ai dû continuer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 n'aimais pas le français à l'école primaire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J'ai laissé tombé le dessin l'année dernière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Un nouveau gymnase a été construit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agrandi la cantine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J'ai fait mes devoirs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J'ai beaucoup apprécié ma visite scolaire</a:t>
            </a:r>
            <a:endParaRPr/>
          </a:p>
        </p:txBody>
      </p:sp>
      <p:sp>
        <p:nvSpPr>
          <p:cNvPr id="332" name="Google Shape;332;p24"/>
          <p:cNvSpPr txBox="1"/>
          <p:nvPr/>
        </p:nvSpPr>
        <p:spPr>
          <a:xfrm>
            <a:off x="14801" y="-14683"/>
            <a:ext cx="1806035" cy="69249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cours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proviseur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salle de classe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ordinateurs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gymnase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bâtiment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élève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matières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bibilothèque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casse-croûte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cartable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copains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copines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labos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difficile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sévère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fascinant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moderne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démodé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facile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utile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étudier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apprendre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faire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manger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bavarder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jouer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constuire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dessiner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cuisiner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emmener</a:t>
            </a:r>
            <a:endParaRPr/>
          </a:p>
        </p:txBody>
      </p:sp>
      <p:sp>
        <p:nvSpPr>
          <p:cNvPr id="333" name="Google Shape;333;p24"/>
          <p:cNvSpPr txBox="1"/>
          <p:nvPr/>
        </p:nvSpPr>
        <p:spPr>
          <a:xfrm>
            <a:off x="6098941" y="54552"/>
            <a:ext cx="1704975" cy="286232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souvent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parfois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tous les jours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L'année dernière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En quatrième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Ce matin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Hier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6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200">
              <a:solidFill>
                <a:srgbClr val="2E75B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6"/>
                </a:solidFill>
                <a:latin typeface="Calibri"/>
                <a:ea typeface="Calibri"/>
                <a:cs typeface="Calibri"/>
                <a:sym typeface="Calibri"/>
              </a:rPr>
              <a:t>Quand j'étais à l'école primaire</a:t>
            </a:r>
            <a:endParaRPr sz="1200">
              <a:solidFill>
                <a:srgbClr val="2E75B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Au lycée, </a:t>
            </a:r>
            <a:endParaRPr sz="12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Dans le futur,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Idéalement,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je pouvais +cond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4"/>
          <p:cNvSpPr txBox="1"/>
          <p:nvPr/>
        </p:nvSpPr>
        <p:spPr>
          <a:xfrm>
            <a:off x="1881008" y="5076825"/>
            <a:ext cx="4056062" cy="138499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 vais aller au théâtre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voudrais qu'on construise une piscine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Il faudrait plus de plats végétariens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J'irai à l'école à pied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On va faire nos propres vêtements en technologie</a:t>
            </a:r>
            <a:endParaRPr/>
          </a:p>
        </p:txBody>
      </p:sp>
      <p:sp>
        <p:nvSpPr>
          <p:cNvPr id="335" name="Google Shape;335;p24"/>
          <p:cNvSpPr txBox="1"/>
          <p:nvPr/>
        </p:nvSpPr>
        <p:spPr>
          <a:xfrm>
            <a:off x="6024288" y="3108453"/>
            <a:ext cx="1774826" cy="138499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Tout d’abord,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Puis,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Surtout,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4"/>
          <p:cNvSpPr txBox="1"/>
          <p:nvPr/>
        </p:nvSpPr>
        <p:spPr>
          <a:xfrm>
            <a:off x="8002086" y="468033"/>
            <a:ext cx="3997963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professeur m'aide beaucoup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suis créatif/créative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suis féru(e) d'histoire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fait des experiences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J'ai toujours aimé cuisiner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veux voyager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J'ai de bonnes notes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J'adore lire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4"/>
          <p:cNvSpPr txBox="1"/>
          <p:nvPr/>
        </p:nvSpPr>
        <p:spPr>
          <a:xfrm>
            <a:off x="6024287" y="4695825"/>
            <a:ext cx="1868190" cy="1600438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 ma classe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 France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 mon ancienne écoles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Afin de m'améliorer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mon futur métier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a ce professeur</a:t>
            </a:r>
            <a:endParaRPr/>
          </a:p>
        </p:txBody>
      </p:sp>
      <p:sp>
        <p:nvSpPr>
          <p:cNvPr id="338" name="Google Shape;338;p24"/>
          <p:cNvSpPr txBox="1"/>
          <p:nvPr/>
        </p:nvSpPr>
        <p:spPr>
          <a:xfrm>
            <a:off x="-137296" y="75144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4"/>
          <p:cNvSpPr txBox="1"/>
          <p:nvPr/>
        </p:nvSpPr>
        <p:spPr>
          <a:xfrm>
            <a:off x="0" y="7043056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GB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 Current and future study and employment: My studies</a:t>
            </a:r>
            <a:endParaRPr/>
          </a:p>
        </p:txBody>
      </p:sp>
      <p:pic>
        <p:nvPicPr>
          <p:cNvPr id="340" name="Google Shape;340;p24" descr="A picture containing object&#10;&#10;Description generated with very high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3217" y="95208"/>
            <a:ext cx="902264" cy="902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4" descr="A picture containing building, text&#10;&#10;Description generated with very high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52340" y="5532326"/>
            <a:ext cx="1740464" cy="1247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5"/>
          <p:cNvSpPr/>
          <p:nvPr/>
        </p:nvSpPr>
        <p:spPr>
          <a:xfrm>
            <a:off x="9666001" y="109309"/>
            <a:ext cx="1770993" cy="1237804"/>
          </a:xfrm>
          <a:prstGeom prst="cloud">
            <a:avLst/>
          </a:prstGeom>
          <a:solidFill>
            <a:srgbClr val="FF000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7" name="Google Shape;347;p25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48" name="Google Shape;348;p25"/>
          <p:cNvSpPr txBox="1"/>
          <p:nvPr/>
        </p:nvSpPr>
        <p:spPr>
          <a:xfrm>
            <a:off x="6739813" y="152400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réglement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5"/>
          <p:cNvSpPr txBox="1"/>
          <p:nvPr/>
        </p:nvSpPr>
        <p:spPr>
          <a:xfrm>
            <a:off x="6596819" y="2986405"/>
            <a:ext cx="4356953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L'uniforme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Montrer sa personnalité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la difference entre les riches et les pauvres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Réflèchir à ce que l'on va porter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Porter un jean / des vêtements à la mode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Porter du maquillage si on a des boutons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sentir à l'aise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 chic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changer de style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changer la couleur</a:t>
            </a:r>
            <a:endParaRPr/>
          </a:p>
        </p:txBody>
      </p:sp>
      <p:sp>
        <p:nvSpPr>
          <p:cNvPr id="350" name="Google Shape;350;p25"/>
          <p:cNvSpPr txBox="1"/>
          <p:nvPr/>
        </p:nvSpPr>
        <p:spPr>
          <a:xfrm>
            <a:off x="75628" y="152400"/>
            <a:ext cx="1806035" cy="637097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réglement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consignes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maquillage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L'uniforme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bijoux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tatouages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polo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pantalon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chaussures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piercings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portable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 sz="12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démodé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ridicule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moderne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normal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obligatoire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respectueux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 sz="12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améliorer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porter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maquiller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quitter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interdire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supprimer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corriger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arriver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salir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expliquer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5"/>
          <p:cNvSpPr txBox="1"/>
          <p:nvPr/>
        </p:nvSpPr>
        <p:spPr>
          <a:xfrm>
            <a:off x="1945028" y="152400"/>
            <a:ext cx="4056560" cy="246221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Talking using "si"</a:t>
            </a:r>
            <a:endParaRPr sz="14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j'étais proviseur,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c'était possible,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j'avais mon propre collège,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j'étais ministre,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j'avais le pouvoir,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j'avais plus d'argent,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le maquillage n'était pas interdit,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pouvait porter ce que l'on voulait,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mon collège le permettait,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5"/>
          <p:cNvSpPr txBox="1"/>
          <p:nvPr/>
        </p:nvSpPr>
        <p:spPr>
          <a:xfrm>
            <a:off x="6687594" y="557966"/>
            <a:ext cx="2533417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jurer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arriver en retard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fumer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parler en classe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mâcher du chewing gum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oublier les devoirs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porter du maquillage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battre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5"/>
          <p:cNvSpPr/>
          <p:nvPr/>
        </p:nvSpPr>
        <p:spPr>
          <a:xfrm>
            <a:off x="9552040" y="2145345"/>
            <a:ext cx="1770993" cy="1237804"/>
          </a:xfrm>
          <a:prstGeom prst="cloud">
            <a:avLst/>
          </a:prstGeom>
          <a:solidFill>
            <a:srgbClr val="FF000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5"/>
          <p:cNvSpPr txBox="1"/>
          <p:nvPr/>
        </p:nvSpPr>
        <p:spPr>
          <a:xfrm>
            <a:off x="-137296" y="75144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5"/>
          <p:cNvSpPr txBox="1"/>
          <p:nvPr/>
        </p:nvSpPr>
        <p:spPr>
          <a:xfrm>
            <a:off x="0" y="7043056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GB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 Current and future study and employment: Life at school and college</a:t>
            </a:r>
            <a:endParaRPr/>
          </a:p>
        </p:txBody>
      </p:sp>
      <p:sp>
        <p:nvSpPr>
          <p:cNvPr id="356" name="Google Shape;356;p25"/>
          <p:cNvSpPr txBox="1"/>
          <p:nvPr/>
        </p:nvSpPr>
        <p:spPr>
          <a:xfrm>
            <a:off x="9999663" y="2224088"/>
            <a:ext cx="1654175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doit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devrait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faut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5"/>
          <p:cNvSpPr txBox="1"/>
          <p:nvPr/>
        </p:nvSpPr>
        <p:spPr>
          <a:xfrm>
            <a:off x="9942892" y="247109"/>
            <a:ext cx="16531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ne peut pas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ne doit pas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risque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5"/>
          <p:cNvSpPr txBox="1"/>
          <p:nvPr/>
        </p:nvSpPr>
        <p:spPr>
          <a:xfrm>
            <a:off x="1945028" y="2867753"/>
            <a:ext cx="4056560" cy="2893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Main Clause</a:t>
            </a:r>
            <a:endParaRPr sz="14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J'abolirais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changerais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J'autoriserais,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J''obligerais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cours ne seraient pas obligatoires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cantine serait gratuite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finirait à midi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porterait un jogging et des baskets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y aurait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ferait....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professeurs seraient ...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25"/>
          <p:cNvSpPr/>
          <p:nvPr/>
        </p:nvSpPr>
        <p:spPr>
          <a:xfrm>
            <a:off x="4480498" y="2276583"/>
            <a:ext cx="484632" cy="97840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0" name="Google Shape;36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22607" y="4968830"/>
            <a:ext cx="2347260" cy="1564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5" descr="A flock of birds flying in the air&#10;&#10;Description generated with high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20472" y="152400"/>
            <a:ext cx="1562059" cy="1563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5" descr="A picture containing animal&#10;&#10;Description generated with high confidenc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66485" y="4643590"/>
            <a:ext cx="982952" cy="1123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7" name="Google Shape;367;p26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68" name="Google Shape;368;p26"/>
          <p:cNvSpPr txBox="1"/>
          <p:nvPr/>
        </p:nvSpPr>
        <p:spPr>
          <a:xfrm>
            <a:off x="1962049" y="109309"/>
            <a:ext cx="3905634" cy="224676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J'aime travailler en plein air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veux travailler avec les enfants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J'adore étudier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n'aime pas l'école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J'en ai marre / ras-le-bol des examens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suis fort(e) / faible en  langues vivantes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J'ai un petit boulot le weekend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6"/>
          <p:cNvSpPr txBox="1"/>
          <p:nvPr/>
        </p:nvSpPr>
        <p:spPr>
          <a:xfrm>
            <a:off x="1983764" y="2058592"/>
            <a:ext cx="3993703" cy="181588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fait un stage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J'ai travaillé comme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Ma soeur a pris une année sabatique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Mon patron était très content de moi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J'ai beaucoup appris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J'ai décidé de continuer mes études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Mon père a arrêté jeune (et il le regrette)</a:t>
            </a:r>
            <a:endParaRPr/>
          </a:p>
        </p:txBody>
      </p:sp>
      <p:sp>
        <p:nvSpPr>
          <p:cNvPr id="370" name="Google Shape;370;p26"/>
          <p:cNvSpPr txBox="1"/>
          <p:nvPr/>
        </p:nvSpPr>
        <p:spPr>
          <a:xfrm>
            <a:off x="14801" y="-14683"/>
            <a:ext cx="1806035" cy="69249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</a:t>
            </a: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lycée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L'université / la fac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études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diplôme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salaire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L'embauche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L'apprentissage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CV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demande d'emploi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handicap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bac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boulot / un travail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infirmier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patron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Ingénieur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institutrice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bureau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banque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école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 sz="12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réaliste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bien /mal payé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ambitieux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dehors/ en extérieur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Dedans / à l'intérieur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gERBS</a:t>
            </a:r>
            <a:endParaRPr sz="12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Gagner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travailler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étudier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chercher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atteindre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poursuivre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Voyager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devenir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</a:t>
            </a:r>
            <a:endParaRPr/>
          </a:p>
        </p:txBody>
      </p:sp>
      <p:sp>
        <p:nvSpPr>
          <p:cNvPr id="371" name="Google Shape;371;p26"/>
          <p:cNvSpPr txBox="1"/>
          <p:nvPr/>
        </p:nvSpPr>
        <p:spPr>
          <a:xfrm>
            <a:off x="6155634" y="457490"/>
            <a:ext cx="1704975" cy="4154984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hiver,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tous les jours,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parfois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tout le temps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weekend dernier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Ce matin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En troisième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6"/>
                </a:solidFill>
                <a:latin typeface="Calibri"/>
                <a:ea typeface="Calibri"/>
                <a:cs typeface="Calibri"/>
                <a:sym typeface="Calibri"/>
              </a:rPr>
              <a:t>Il y a deux mois</a:t>
            </a:r>
            <a:endParaRPr sz="1200">
              <a:solidFill>
                <a:srgbClr val="2E75B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Quand j’aurai 18 ans,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Dans le futur,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Idéalement,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j’avais de l’argent, je +cond</a:t>
            </a:r>
            <a:endParaRPr sz="12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Après la fac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Quand j'aurai terminé mes études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je ne réussis pas à mes examens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tout se passe bien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Avec un peu de chance</a:t>
            </a:r>
            <a:endParaRPr/>
          </a:p>
        </p:txBody>
      </p:sp>
      <p:sp>
        <p:nvSpPr>
          <p:cNvPr id="372" name="Google Shape;372;p26"/>
          <p:cNvSpPr txBox="1"/>
          <p:nvPr/>
        </p:nvSpPr>
        <p:spPr>
          <a:xfrm>
            <a:off x="1983764" y="3943350"/>
            <a:ext cx="4056560" cy="2893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continuer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(ne) travaillerai (pas) comme / dans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J'aurai un emploi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ne ferai pas de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J'irai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ferai un apprentissage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laisser tomber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voyagerai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me marierai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terminerai mes études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gagnerai ma vie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serais bien payé(e)/riche/heureux/se</a:t>
            </a:r>
            <a:endParaRPr/>
          </a:p>
        </p:txBody>
      </p:sp>
      <p:sp>
        <p:nvSpPr>
          <p:cNvPr id="373" name="Google Shape;373;p26"/>
          <p:cNvSpPr txBox="1"/>
          <p:nvPr/>
        </p:nvSpPr>
        <p:spPr>
          <a:xfrm>
            <a:off x="6181905" y="4762500"/>
            <a:ext cx="1774826" cy="138499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Tout d’abord,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Puis,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Surtout,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26"/>
          <p:cNvSpPr txBox="1"/>
          <p:nvPr/>
        </p:nvSpPr>
        <p:spPr>
          <a:xfrm>
            <a:off x="-137296" y="75144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26"/>
          <p:cNvSpPr txBox="1"/>
          <p:nvPr/>
        </p:nvSpPr>
        <p:spPr>
          <a:xfrm>
            <a:off x="0" y="7043056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GB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11/12 Education Post-16/ Jobs/Careers and Ambitions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6" name="Google Shape;376;p26" descr="A close up of a logo&#10;&#10;Description generated with very high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5099" y="295275"/>
            <a:ext cx="4094950" cy="3688801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26"/>
          <p:cNvSpPr txBox="1"/>
          <p:nvPr/>
        </p:nvSpPr>
        <p:spPr>
          <a:xfrm>
            <a:off x="7955099" y="4158399"/>
            <a:ext cx="27432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vas-tu faire faire à l'avenir?</a:t>
            </a:r>
            <a:endParaRPr/>
          </a:p>
        </p:txBody>
      </p:sp>
      <p:sp>
        <p:nvSpPr>
          <p:cNvPr id="378" name="Google Shape;378;p26"/>
          <p:cNvSpPr txBox="1"/>
          <p:nvPr/>
        </p:nvSpPr>
        <p:spPr>
          <a:xfrm>
            <a:off x="8865666" y="4857750"/>
            <a:ext cx="27432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 serait ton métier idéal?</a:t>
            </a:r>
            <a:endParaRPr/>
          </a:p>
        </p:txBody>
      </p:sp>
      <p:sp>
        <p:nvSpPr>
          <p:cNvPr id="379" name="Google Shape;379;p26"/>
          <p:cNvSpPr txBox="1"/>
          <p:nvPr/>
        </p:nvSpPr>
        <p:spPr>
          <a:xfrm>
            <a:off x="8020774" y="5562600"/>
            <a:ext cx="27432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Qu'est-ce que tu vas faire après le collège?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" name="Google Shape;91;p14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2" name="Google Shape;92;p14"/>
          <p:cNvCxnSpPr/>
          <p:nvPr/>
        </p:nvCxnSpPr>
        <p:spPr>
          <a:xfrm rot="10800000" flipH="1">
            <a:off x="7785100" y="3035116"/>
            <a:ext cx="4406900" cy="12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14"/>
          <p:cNvSpPr txBox="1"/>
          <p:nvPr/>
        </p:nvSpPr>
        <p:spPr>
          <a:xfrm>
            <a:off x="7924800" y="190500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marier / être en couple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7985397" y="3055958"/>
            <a:ext cx="4356953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Vivre seul / rester célibataire</a:t>
            </a: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garder son indépendance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garder sa liberté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vivre sans compromis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 libre de sortir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aimer sans le prouver aux autres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sentir seul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savoir que 40% des mariages finissent en divorce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 facile / difficile financièrement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1846575" y="750"/>
            <a:ext cx="3905634" cy="181588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sors avec mon petit copain depuis trois mois.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l’aime / Je le/la déteste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le/la trouve + adj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faut qu’un ami soit gentil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enfants sont tristes / contents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J’ai un demi-frère qui s’appelle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passe du temps avec mon père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1824583" y="1945863"/>
            <a:ext cx="3993703" cy="160043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Mes parents se sont séparés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Ils ont divorcé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pensais que c’était..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Il est parti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Elle a beaucoup souffert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Ils se disputaient souvent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146047" y="17079"/>
            <a:ext cx="1583782" cy="674030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un(e) ami(e)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copain/une copine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couple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famille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un(e) petit(e)-ami(e)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carrIère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concubinage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monoparental(e)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homoparental(e)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traditionnel(le)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recomposé(e)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célibataire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veuf / veuve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loyal(e)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compréhensif/ve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fidèle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casse-pieds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stricte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sortir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passer du temps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aimer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rencontrer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s’entendre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disputer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fâcher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séparer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marier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vivre (seul/en couple)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Larguer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fonder (une famille)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123178" y="24516"/>
            <a:ext cx="1511300" cy="249299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D’habitude,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weekend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Parfois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Quand j’étais jeune,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Il y a… ans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L’été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 l’avenir</a:t>
            </a:r>
            <a:endParaRPr sz="12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Quand j’aurai 20 ans,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Après avoir voyagé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3581400" y="5105400"/>
            <a:ext cx="165100" cy="279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1819999" y="3856238"/>
            <a:ext cx="4056560" cy="26776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voudrais me marier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finirai d’abord mes études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rêve d’un marriage à l’église en robe blanche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Mon partenaire idéal serait beau / riche / aimant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On fera de grandes noces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on se pacse et que cela marche, alors je me marierai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mes parents me le permettent, je me fiancerai avec..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ne me marierai jamais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Nous aurons trois enfants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10559311" y="1300294"/>
            <a:ext cx="1937763" cy="1312166"/>
          </a:xfrm>
          <a:prstGeom prst="cloud">
            <a:avLst/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10946332" y="1544582"/>
            <a:ext cx="165313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Cela permet de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6045919" y="2599357"/>
            <a:ext cx="1774826" cy="120032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Tout d’abord,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Puis,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Evidemment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8005447" y="692598"/>
            <a:ext cx="3924301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exprimer son amour / sa foi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avoir confiance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offrir une certaine sécurité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adopter plus facilement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s’engager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 jaloux / jalouse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lasser l’un de l’autre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10524287" y="3188724"/>
            <a:ext cx="1770993" cy="1237804"/>
          </a:xfrm>
          <a:prstGeom prst="cloud">
            <a:avLst/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10747143" y="3365779"/>
            <a:ext cx="15621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risque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faut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5952555" y="4180117"/>
            <a:ext cx="1868190" cy="1600438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ados/  les filles /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garcons,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couples,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tous-petits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la famille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parents</a:t>
            </a:r>
            <a:endParaRPr/>
          </a:p>
        </p:txBody>
      </p:sp>
      <p:sp>
        <p:nvSpPr>
          <p:cNvPr id="108" name="Google Shape;108;p14"/>
          <p:cNvSpPr txBox="1"/>
          <p:nvPr/>
        </p:nvSpPr>
        <p:spPr>
          <a:xfrm>
            <a:off x="-137295" y="7514490"/>
            <a:ext cx="64279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4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Relationship with family and friends</a:t>
            </a:r>
            <a:endParaRPr/>
          </a:p>
        </p:txBody>
      </p:sp>
      <p:pic>
        <p:nvPicPr>
          <p:cNvPr id="109" name="Google Shape;10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8520" y="5856770"/>
            <a:ext cx="900616" cy="900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4562" y="2491067"/>
            <a:ext cx="1076201" cy="612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Google Shape;115;p15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6" name="Google Shape;116;p15"/>
          <p:cNvCxnSpPr/>
          <p:nvPr/>
        </p:nvCxnSpPr>
        <p:spPr>
          <a:xfrm rot="10800000" flipH="1">
            <a:off x="7785100" y="3035116"/>
            <a:ext cx="4406900" cy="12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7" name="Google Shape;117;p15"/>
          <p:cNvSpPr txBox="1"/>
          <p:nvPr/>
        </p:nvSpPr>
        <p:spPr>
          <a:xfrm>
            <a:off x="7924800" y="190500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Advantages: grâce au/à la /aux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7896741" y="3109044"/>
            <a:ext cx="4356953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Disdavantages</a:t>
            </a: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méfier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devenir accro / dependant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s‘abimer les yeux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 isolé(e)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 la victime de fraude / cyber intimidation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être confronté(e) à de la violence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exploité(e) sexuellement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2111018" y="54552"/>
            <a:ext cx="3905634" cy="230832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Usual activities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J’utilise …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/ afin de </a:t>
            </a:r>
            <a:r>
              <a:rPr lang="en-GB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(+ inf)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me sers de … pour / afin de (+ </a:t>
            </a:r>
            <a:r>
              <a:rPr lang="en-GB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1) </a:t>
            </a:r>
            <a:r>
              <a:rPr lang="en-GB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communiquer 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avec mes amis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2) </a:t>
            </a:r>
            <a:r>
              <a:rPr lang="en-GB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télécharger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/ </a:t>
            </a:r>
            <a:r>
              <a:rPr lang="en-GB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écouter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la musique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3) </a:t>
            </a:r>
            <a:r>
              <a:rPr lang="en-GB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prendre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photos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4) </a:t>
            </a:r>
            <a:r>
              <a:rPr lang="en-GB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envoyer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des textos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</a:t>
            </a:r>
            <a:r>
              <a:rPr lang="en-GB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naviguer</a:t>
            </a: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avec le GPS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1892300" y="2429199"/>
            <a:ext cx="4114800" cy="258532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Recent Activities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1) j’ai recherché des infos pour les devoirs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2) j’ai regardé un film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3) j’ai posté un message sur Facebook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ce qui était…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l’ai aimé / je l’ai détesté /Je l’ai trouvé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J’aurai préféré</a:t>
            </a:r>
            <a:endParaRPr sz="1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146047" y="17079"/>
            <a:ext cx="1700678" cy="698652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tablette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réseaux sociaux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appli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portable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smartphone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divertissant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éducatif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pratique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distrayant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dangereux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risqué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asocial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s’amuser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s’informer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distraire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acheter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regarder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tchater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6123178" y="24516"/>
            <a:ext cx="1511300" cy="3970318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Normalement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Tous les jours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Parfois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Hier</a:t>
            </a:r>
            <a:endParaRPr sz="1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Noël dernier</a:t>
            </a:r>
            <a:endParaRPr sz="1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 l’avenir</a:t>
            </a:r>
            <a:endParaRPr sz="18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Pour mon prochain anniversaire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3581400" y="5105400"/>
            <a:ext cx="165100" cy="279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1606549" y="5189180"/>
            <a:ext cx="4213225" cy="147732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Future activities</a:t>
            </a:r>
            <a:endParaRPr sz="18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1) Je voudrais acheter un nouveau portable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2) Je vais télécharger Pokemon Go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3) Je passerai moins de temps sur Twitter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 ce qui sera…</a:t>
            </a:r>
            <a:endParaRPr/>
          </a:p>
        </p:txBody>
      </p:sp>
      <p:sp>
        <p:nvSpPr>
          <p:cNvPr id="125" name="Google Shape;125;p15"/>
          <p:cNvSpPr/>
          <p:nvPr/>
        </p:nvSpPr>
        <p:spPr>
          <a:xfrm>
            <a:off x="10315931" y="552631"/>
            <a:ext cx="1937763" cy="1312166"/>
          </a:xfrm>
          <a:prstGeom prst="cloud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10481906" y="673592"/>
            <a:ext cx="165313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Cela permet de</a:t>
            </a:r>
            <a:endParaRPr/>
          </a:p>
        </p:txBody>
      </p:sp>
      <p:sp>
        <p:nvSpPr>
          <p:cNvPr id="127" name="Google Shape;127;p15"/>
          <p:cNvSpPr txBox="1"/>
          <p:nvPr/>
        </p:nvSpPr>
        <p:spPr>
          <a:xfrm>
            <a:off x="5740725" y="4056817"/>
            <a:ext cx="1774826" cy="175432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Tout d’abord,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Puis,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Evidemment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046" y="6045554"/>
            <a:ext cx="789503" cy="789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65971" y="1782164"/>
            <a:ext cx="1003832" cy="8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5"/>
          <p:cNvSpPr txBox="1"/>
          <p:nvPr/>
        </p:nvSpPr>
        <p:spPr>
          <a:xfrm>
            <a:off x="7924799" y="658111"/>
            <a:ext cx="392430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les courses en ligne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comparer les prix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exprimer des opinions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faire de nouveaux amis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s’informer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vendre des produits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garder le contact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développer de nouvelles compétences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5"/>
          <p:cNvSpPr/>
          <p:nvPr/>
        </p:nvSpPr>
        <p:spPr>
          <a:xfrm>
            <a:off x="10524287" y="3188724"/>
            <a:ext cx="1770993" cy="1237804"/>
          </a:xfrm>
          <a:prstGeom prst="cloud">
            <a:avLst/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5"/>
          <p:cNvSpPr txBox="1">
            <a:spLocks noGrp="1"/>
          </p:cNvSpPr>
          <p:nvPr>
            <p:ph type="title"/>
          </p:nvPr>
        </p:nvSpPr>
        <p:spPr>
          <a:xfrm>
            <a:off x="146047" y="7243523"/>
            <a:ext cx="720181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2 Technology in everyday life</a:t>
            </a:r>
            <a:endParaRPr/>
          </a:p>
        </p:txBody>
      </p:sp>
      <p:sp>
        <p:nvSpPr>
          <p:cNvPr id="133" name="Google Shape;133;p15"/>
          <p:cNvSpPr txBox="1"/>
          <p:nvPr/>
        </p:nvSpPr>
        <p:spPr>
          <a:xfrm>
            <a:off x="10747143" y="3365779"/>
            <a:ext cx="15621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risque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faut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5"/>
          <p:cNvSpPr txBox="1"/>
          <p:nvPr/>
        </p:nvSpPr>
        <p:spPr>
          <a:xfrm>
            <a:off x="6622882" y="5866621"/>
            <a:ext cx="5736350" cy="923330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ados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personnes âgées / seules/ à mobilité réduite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tous-petits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9" name="Google Shape;139;p16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0" name="Google Shape;140;p16"/>
          <p:cNvCxnSpPr/>
          <p:nvPr/>
        </p:nvCxnSpPr>
        <p:spPr>
          <a:xfrm rot="10800000" flipH="1">
            <a:off x="7785100" y="3035116"/>
            <a:ext cx="4406900" cy="12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" name="Google Shape;141;p16"/>
          <p:cNvSpPr txBox="1"/>
          <p:nvPr/>
        </p:nvSpPr>
        <p:spPr>
          <a:xfrm>
            <a:off x="7924800" y="190500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sports extrêmes</a:t>
            </a: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6"/>
          <p:cNvSpPr txBox="1"/>
          <p:nvPr/>
        </p:nvSpPr>
        <p:spPr>
          <a:xfrm>
            <a:off x="7985397" y="3055958"/>
            <a:ext cx="4356953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Contre les sports extrême</a:t>
            </a: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prendre trop de risque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risquer sa vie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avoir une crise cardiaque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devenir accro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blesser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mourir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des bêtises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 pas respecter la loi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6"/>
          <p:cNvSpPr txBox="1"/>
          <p:nvPr/>
        </p:nvSpPr>
        <p:spPr>
          <a:xfrm>
            <a:off x="1846575" y="750"/>
            <a:ext cx="3905634" cy="230832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joue au tennis.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m’entraine trois fois par semaine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fais partie d’un club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mange en famille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grignote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suis passionné(e) de volley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raffole de la cuisine italienne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n’est pas mon truc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1844340" y="2218213"/>
            <a:ext cx="3993703" cy="203132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suis allé(e)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regardé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joué..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C’était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mange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Si j’avais eu le temps, j’aurai voulu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J’aurais préféré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6"/>
          <p:cNvSpPr txBox="1"/>
          <p:nvPr/>
        </p:nvSpPr>
        <p:spPr>
          <a:xfrm>
            <a:off x="146047" y="17079"/>
            <a:ext cx="1583782" cy="677108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comédie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film d’horreur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jeu télévisé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musique rock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vêtements de marque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courses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grande fête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végétarien(e)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branché(e)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délicieux/se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piquant(e)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informatif/ve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divertissant/e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sortir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passer du temps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aimer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rencontrer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écouter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acheter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du lèche vitrine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divertir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découvrir de nouvelles choses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6123178" y="24516"/>
            <a:ext cx="1511300" cy="2308324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samedi matin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weekend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soir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Hier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weekend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Pour mon prochain anniversaire</a:t>
            </a:r>
            <a:endParaRPr sz="12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Ce weekend,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Après avoir mangé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6"/>
          <p:cNvSpPr/>
          <p:nvPr/>
        </p:nvSpPr>
        <p:spPr>
          <a:xfrm>
            <a:off x="1167307" y="5716599"/>
            <a:ext cx="165100" cy="279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6"/>
          <p:cNvSpPr txBox="1"/>
          <p:nvPr/>
        </p:nvSpPr>
        <p:spPr>
          <a:xfrm>
            <a:off x="1822239" y="4374120"/>
            <a:ext cx="4056560" cy="203132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voudrais essayer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J’irai au concert de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me referai une garde-robe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On va avoir une competition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aller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Quand j’aurai 30 ans, j’aimerais faire du/de la /de l’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10568527" y="2332840"/>
            <a:ext cx="1937763" cy="1312166"/>
          </a:xfrm>
          <a:prstGeom prst="cloud">
            <a:avLst/>
          </a:prstGeom>
          <a:solidFill>
            <a:schemeClr val="accent2"/>
          </a:solidFill>
          <a:ln w="12700" cap="flat" cmpd="sng">
            <a:solidFill>
              <a:srgbClr val="AC5B2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 txBox="1"/>
          <p:nvPr/>
        </p:nvSpPr>
        <p:spPr>
          <a:xfrm>
            <a:off x="10946332" y="2599357"/>
            <a:ext cx="165313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faut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 txBox="1"/>
          <p:nvPr/>
        </p:nvSpPr>
        <p:spPr>
          <a:xfrm>
            <a:off x="6045919" y="2599357"/>
            <a:ext cx="1774826" cy="120032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Tout d’abord,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aussi,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Evidemment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7955098" y="444526"/>
            <a:ext cx="3924301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tester ses limites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défouler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découvrir de nouvelles sensations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aider des oeuvres caritatives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surmonter sa peur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collecter de l’argent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dépasser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6"/>
          <p:cNvSpPr txBox="1"/>
          <p:nvPr/>
        </p:nvSpPr>
        <p:spPr>
          <a:xfrm>
            <a:off x="5952555" y="4180117"/>
            <a:ext cx="1868190" cy="1815882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personnes âgés,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femmes enceintes,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jeunes,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personnes en surpoids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moi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0" y="7144928"/>
            <a:ext cx="64279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Free time</a:t>
            </a:r>
            <a:endParaRPr/>
          </a:p>
        </p:txBody>
      </p:sp>
      <p:pic>
        <p:nvPicPr>
          <p:cNvPr id="155" name="Google Shape;15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5719" y="5931985"/>
            <a:ext cx="1206573" cy="751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4739" y="54552"/>
            <a:ext cx="1503088" cy="845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96157" y="4567846"/>
            <a:ext cx="1531670" cy="1148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67250" y="2482875"/>
            <a:ext cx="1084959" cy="1352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99228" y="939011"/>
            <a:ext cx="1103330" cy="66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87175" y="4288950"/>
            <a:ext cx="950868" cy="1373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5" name="Google Shape;165;p17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6" name="Google Shape;166;p17"/>
          <p:cNvCxnSpPr/>
          <p:nvPr/>
        </p:nvCxnSpPr>
        <p:spPr>
          <a:xfrm rot="10800000" flipH="1">
            <a:off x="7785100" y="3035116"/>
            <a:ext cx="4406900" cy="12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7" name="Google Shape;167;p17"/>
          <p:cNvSpPr txBox="1"/>
          <p:nvPr/>
        </p:nvSpPr>
        <p:spPr>
          <a:xfrm>
            <a:off x="8029099" y="111938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fêtes</a:t>
            </a:r>
            <a:endParaRPr/>
          </a:p>
        </p:txBody>
      </p:sp>
      <p:sp>
        <p:nvSpPr>
          <p:cNvPr id="168" name="Google Shape;168;p17"/>
          <p:cNvSpPr txBox="1"/>
          <p:nvPr/>
        </p:nvSpPr>
        <p:spPr>
          <a:xfrm>
            <a:off x="7985397" y="3055958"/>
            <a:ext cx="4356953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Contre les fêtes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s’endetter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disputer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dépenser sans compter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sentir seul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trop boire / trop manger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conduire en état d’ivresse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oublier les gens pauvres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1855132" y="81979"/>
            <a:ext cx="4086173" cy="181588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J’adore célèbrer ...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mange, on rit, on boit, on (se) fait des cadeaux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le/la trouve + adj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C’est ma fête préférée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J’attends Noël/mon anniversaire avec impatience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ne suis pas croyant</a:t>
            </a:r>
            <a:endParaRPr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festival dure deux jours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1819101" y="2034963"/>
            <a:ext cx="4159642" cy="246221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reçu beaucoup de choses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été très gâté(e)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Il y avait un grand concert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Nous l’avons passé au soleil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vu le défilé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me suis fait de nombreux copains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gardé de très bons souvenirs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preparé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Bien que j’ai aimé …, j’aurai préféré 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7"/>
          <p:cNvSpPr txBox="1"/>
          <p:nvPr/>
        </p:nvSpPr>
        <p:spPr>
          <a:xfrm>
            <a:off x="146047" y="0"/>
            <a:ext cx="1582891" cy="674030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Noël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Chandeleur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L’épiphanie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réveillon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nouvel an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Pâques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14 juillet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défilé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Premier mai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fête des mères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bûche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fève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gâteau des rois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crèpes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feu d’artifice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sapin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messe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fète de la musique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poisson d’Avril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Ramadan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jour férié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cadeaux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Religieux/religieuse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traditionnel/le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Commercial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célèbrer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passer du temps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partager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s’amuser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admirer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jeûner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aider les autres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retrouver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7"/>
          <p:cNvSpPr txBox="1"/>
          <p:nvPr/>
        </p:nvSpPr>
        <p:spPr>
          <a:xfrm>
            <a:off x="6123178" y="24516"/>
            <a:ext cx="1511300" cy="286232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D’habitude,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Noël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Tous les ans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Quand j’étais tout(e)petit(e),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Il y a… ans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L’été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 l’avenir</a:t>
            </a:r>
            <a:endParaRPr sz="12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Quand je serai grand(e),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Noël prochain,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7"/>
          <p:cNvSpPr/>
          <p:nvPr/>
        </p:nvSpPr>
        <p:spPr>
          <a:xfrm>
            <a:off x="3581400" y="5105400"/>
            <a:ext cx="165100" cy="279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7"/>
          <p:cNvSpPr txBox="1"/>
          <p:nvPr/>
        </p:nvSpPr>
        <p:spPr>
          <a:xfrm>
            <a:off x="1772905" y="4520624"/>
            <a:ext cx="4056560" cy="203132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passer Pâques chez ma tante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voudrais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Mon cadeau ideal serait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On va cuisine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aller dans un restaurant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J’aimerais assister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célèbrerai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faire la chasse aux oeufs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7"/>
          <p:cNvSpPr/>
          <p:nvPr/>
        </p:nvSpPr>
        <p:spPr>
          <a:xfrm>
            <a:off x="10142188" y="0"/>
            <a:ext cx="1937763" cy="1312166"/>
          </a:xfrm>
          <a:prstGeom prst="cloud">
            <a:avLst/>
          </a:prstGeom>
          <a:solidFill>
            <a:schemeClr val="accent3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7"/>
          <p:cNvSpPr txBox="1"/>
          <p:nvPr/>
        </p:nvSpPr>
        <p:spPr>
          <a:xfrm>
            <a:off x="10478455" y="208241"/>
            <a:ext cx="165313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Cela permet de</a:t>
            </a:r>
            <a:endParaRPr/>
          </a:p>
        </p:txBody>
      </p:sp>
      <p:sp>
        <p:nvSpPr>
          <p:cNvPr id="177" name="Google Shape;177;p17"/>
          <p:cNvSpPr txBox="1"/>
          <p:nvPr/>
        </p:nvSpPr>
        <p:spPr>
          <a:xfrm>
            <a:off x="6062154" y="2973701"/>
            <a:ext cx="1774826" cy="120032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particulier,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Moi,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premièrement,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Ensuite.,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surtout</a:t>
            </a:r>
            <a:endParaRPr/>
          </a:p>
        </p:txBody>
      </p:sp>
      <p:sp>
        <p:nvSpPr>
          <p:cNvPr id="178" name="Google Shape;178;p17"/>
          <p:cNvSpPr txBox="1"/>
          <p:nvPr/>
        </p:nvSpPr>
        <p:spPr>
          <a:xfrm>
            <a:off x="8043601" y="614036"/>
            <a:ext cx="392430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faire la fête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exprimer sa foi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passer du temps avec les gens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qu’on aime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rapprocher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jouer ensemble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montrer qu’on aime sa famille/ son pays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continuer une tradition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7"/>
          <p:cNvSpPr/>
          <p:nvPr/>
        </p:nvSpPr>
        <p:spPr>
          <a:xfrm>
            <a:off x="10524287" y="3188724"/>
            <a:ext cx="1770993" cy="1237804"/>
          </a:xfrm>
          <a:prstGeom prst="cloud">
            <a:avLst/>
          </a:prstGeom>
          <a:solidFill>
            <a:schemeClr val="accent3"/>
          </a:solidFill>
          <a:ln w="12700" cap="flat" cmpd="sng">
            <a:solidFill>
              <a:srgbClr val="78787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7"/>
          <p:cNvSpPr txBox="1"/>
          <p:nvPr/>
        </p:nvSpPr>
        <p:spPr>
          <a:xfrm>
            <a:off x="10747143" y="3365779"/>
            <a:ext cx="15621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risque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faut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7"/>
          <p:cNvSpPr txBox="1"/>
          <p:nvPr/>
        </p:nvSpPr>
        <p:spPr>
          <a:xfrm>
            <a:off x="5952555" y="4180117"/>
            <a:ext cx="1868190" cy="2246769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ados/  les filles /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les garcons,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couples,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tous-petits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la famille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parents qui sont seuls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les grands-parents</a:t>
            </a: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-137295" y="7514490"/>
            <a:ext cx="64279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Customs and festivals</a:t>
            </a:r>
            <a:endParaRPr/>
          </a:p>
        </p:txBody>
      </p:sp>
      <p:pic>
        <p:nvPicPr>
          <p:cNvPr id="183" name="Google Shape;18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1507" y="2064492"/>
            <a:ext cx="1428145" cy="1069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27869" y="4730070"/>
            <a:ext cx="900827" cy="1067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6617" y="5245100"/>
            <a:ext cx="1441585" cy="8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18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1" name="Google Shape;191;p18"/>
          <p:cNvCxnSpPr/>
          <p:nvPr/>
        </p:nvCxnSpPr>
        <p:spPr>
          <a:xfrm rot="10800000" flipH="1">
            <a:off x="7785100" y="3035116"/>
            <a:ext cx="4406900" cy="12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2" name="Google Shape;192;p18"/>
          <p:cNvSpPr txBox="1"/>
          <p:nvPr/>
        </p:nvSpPr>
        <p:spPr>
          <a:xfrm>
            <a:off x="7924800" y="190500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ma ville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8"/>
          <p:cNvSpPr txBox="1"/>
          <p:nvPr/>
        </p:nvSpPr>
        <p:spPr>
          <a:xfrm>
            <a:off x="7985397" y="3055958"/>
            <a:ext cx="4356953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Contre ma ville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être isolé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être victime de crime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vivre sans compromis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s’ennuyer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aller à la ville voisine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construire de nouvelles attractions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améliorer les transports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réduire la pollution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empêcher les voitures de circuler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Aider les petites entreprises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Réduire le chomage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8"/>
          <p:cNvSpPr txBox="1"/>
          <p:nvPr/>
        </p:nvSpPr>
        <p:spPr>
          <a:xfrm>
            <a:off x="1864244" y="82778"/>
            <a:ext cx="3905634" cy="160043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J’habite dans une petite ville qui est située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J’aime y faire du shopping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Nous allons au centre-ville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me rends au centre sportif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a un joli lac que ma soeur aime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y a un restaurant dont les touristes raffolent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8"/>
          <p:cNvSpPr txBox="1"/>
          <p:nvPr/>
        </p:nvSpPr>
        <p:spPr>
          <a:xfrm>
            <a:off x="1824583" y="1945863"/>
            <a:ext cx="3993703" cy="28931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déménagé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toujours habité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construit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suis allé(e)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acheté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Nous avons joué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pris / mangé / bu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Ma mère a décidé de faire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adoré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C’était / qui était / qui étaient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J’aurai voulu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8"/>
          <p:cNvSpPr txBox="1"/>
          <p:nvPr/>
        </p:nvSpPr>
        <p:spPr>
          <a:xfrm>
            <a:off x="14801" y="-14683"/>
            <a:ext cx="1806035" cy="69249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magasins/boutiques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cafés / restaurants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parc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château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plage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plage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paysage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quartier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pièces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centre commercial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zone piétonne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tranquille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isolé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animé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spacieux/se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historique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touristique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dangereux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bruyant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pollué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à couper le souffle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cher / chère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habiter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vivre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visiter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découvrir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déguster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s’amuser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diverter / se distraire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profiter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8"/>
          <p:cNvSpPr txBox="1"/>
          <p:nvPr/>
        </p:nvSpPr>
        <p:spPr>
          <a:xfrm>
            <a:off x="5994914" y="47754"/>
            <a:ext cx="1704850" cy="3046988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fois par semaine,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weekend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Parfois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n’a qu’un jour,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weekend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L’été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Après avoir mange,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 l’avenir</a:t>
            </a:r>
            <a:endParaRPr sz="12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Dans le futur,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Idéalement,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j’étais riche, je +cond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8"/>
          <p:cNvSpPr txBox="1"/>
          <p:nvPr/>
        </p:nvSpPr>
        <p:spPr>
          <a:xfrm>
            <a:off x="1885408" y="4748233"/>
            <a:ext cx="4056560" cy="160043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J’habiterai à 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voudrais vivre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changerais…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où je pourrais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Il y aurait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8"/>
          <p:cNvSpPr/>
          <p:nvPr/>
        </p:nvSpPr>
        <p:spPr>
          <a:xfrm>
            <a:off x="10559311" y="1300294"/>
            <a:ext cx="1937763" cy="1312166"/>
          </a:xfrm>
          <a:prstGeom prst="cloud">
            <a:avLst/>
          </a:prstGeom>
          <a:solidFill>
            <a:srgbClr val="92D050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8"/>
          <p:cNvSpPr txBox="1"/>
          <p:nvPr/>
        </p:nvSpPr>
        <p:spPr>
          <a:xfrm>
            <a:off x="10946332" y="1544582"/>
            <a:ext cx="165313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Cela permet de</a:t>
            </a:r>
            <a:endParaRPr/>
          </a:p>
        </p:txBody>
      </p:sp>
      <p:sp>
        <p:nvSpPr>
          <p:cNvPr id="201" name="Google Shape;201;p18"/>
          <p:cNvSpPr txBox="1"/>
          <p:nvPr/>
        </p:nvSpPr>
        <p:spPr>
          <a:xfrm>
            <a:off x="5986732" y="3047429"/>
            <a:ext cx="1774826" cy="120032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Tout d’abord,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Puis,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Evidemment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8"/>
          <p:cNvSpPr txBox="1"/>
          <p:nvPr/>
        </p:nvSpPr>
        <p:spPr>
          <a:xfrm>
            <a:off x="8005447" y="692598"/>
            <a:ext cx="392430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faire beaucoup de choses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promener en sécurité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découvrir la gastronomie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aller au joli parc/centre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admirer la vieille église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sortir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défouler au centre sportif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aller à la piscine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8"/>
          <p:cNvSpPr/>
          <p:nvPr/>
        </p:nvSpPr>
        <p:spPr>
          <a:xfrm>
            <a:off x="10524287" y="3188724"/>
            <a:ext cx="1770993" cy="1237804"/>
          </a:xfrm>
          <a:prstGeom prst="cloud">
            <a:avLst/>
          </a:prstGeom>
          <a:solidFill>
            <a:schemeClr val="accent6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8"/>
          <p:cNvSpPr txBox="1"/>
          <p:nvPr/>
        </p:nvSpPr>
        <p:spPr>
          <a:xfrm>
            <a:off x="10747143" y="3365779"/>
            <a:ext cx="15621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risque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faut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8"/>
          <p:cNvSpPr txBox="1"/>
          <p:nvPr/>
        </p:nvSpPr>
        <p:spPr>
          <a:xfrm>
            <a:off x="5976735" y="4426528"/>
            <a:ext cx="1868190" cy="1384995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familles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tant que jeune,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touristes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est sportif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aime manger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a soif de culture</a:t>
            </a:r>
            <a:endParaRPr/>
          </a:p>
        </p:txBody>
      </p:sp>
      <p:sp>
        <p:nvSpPr>
          <p:cNvPr id="206" name="Google Shape;206;p18"/>
          <p:cNvSpPr txBox="1"/>
          <p:nvPr/>
        </p:nvSpPr>
        <p:spPr>
          <a:xfrm>
            <a:off x="-137296" y="75144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Google Shape;20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8329" y="2128983"/>
            <a:ext cx="1683069" cy="11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1245" y="5875939"/>
            <a:ext cx="1210894" cy="907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1208" y="5297566"/>
            <a:ext cx="2245179" cy="1027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59310" y="-45033"/>
            <a:ext cx="1632689" cy="1123578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8"/>
          <p:cNvSpPr txBox="1"/>
          <p:nvPr/>
        </p:nvSpPr>
        <p:spPr>
          <a:xfrm>
            <a:off x="15104" y="76668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GB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 Home, town, neighbourhood and region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"/>
          <p:cNvSpPr txBox="1"/>
          <p:nvPr/>
        </p:nvSpPr>
        <p:spPr>
          <a:xfrm>
            <a:off x="2204395" y="102033"/>
            <a:ext cx="3905634" cy="224676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suis bénévole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J’achète des produits dans les oeuvres caritatives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donne des vêtements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sponsorise un enfant / un chien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aidant les autres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donnant de mon temps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trouve + adjective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L’association permet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peut / on doit + infinitive</a:t>
            </a:r>
            <a:endParaRPr/>
          </a:p>
        </p:txBody>
      </p:sp>
      <p:sp>
        <p:nvSpPr>
          <p:cNvPr id="217" name="Google Shape;217;p19"/>
          <p:cNvSpPr txBox="1"/>
          <p:nvPr/>
        </p:nvSpPr>
        <p:spPr>
          <a:xfrm>
            <a:off x="2096833" y="2427047"/>
            <a:ext cx="3887277" cy="246221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travaillé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fait un stage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préparé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distribué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suis allé(e)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sauté à l’élastique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Nous avons ramassé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Mon école a décidé d’organiser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 soutenu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C’était / qui était / qui étaient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9"/>
          <p:cNvSpPr txBox="1"/>
          <p:nvPr/>
        </p:nvSpPr>
        <p:spPr>
          <a:xfrm>
            <a:off x="14801" y="-14683"/>
            <a:ext cx="1988623" cy="6740307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travail bénévole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organisation caritative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camion-soupe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manifestation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soutien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SIDA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chomage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seuil de pauvreté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sans-abri / le SDF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discrimination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froid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faim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démuni(e)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isolé(e)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seul(e)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enfoiré(e) ***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généreux/se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triste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travailler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porter volontaire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distribuer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collecter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récolter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donner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partager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souffrir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être victim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parler 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soutenir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guérir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apporter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9"/>
          <p:cNvSpPr txBox="1"/>
          <p:nvPr/>
        </p:nvSpPr>
        <p:spPr>
          <a:xfrm>
            <a:off x="6311000" y="241834"/>
            <a:ext cx="1704850" cy="341632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fois par semaine,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weekend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Chaque noël,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Depuis un an,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Depuis que je suis tout petit/e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weekend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L’été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Ce matin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 l’avenir</a:t>
            </a:r>
            <a:endParaRPr sz="12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Dans le futur,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Idéalement,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j’étais riche, je +cond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9"/>
          <p:cNvSpPr txBox="1"/>
          <p:nvPr/>
        </p:nvSpPr>
        <p:spPr>
          <a:xfrm>
            <a:off x="2086696" y="4936396"/>
            <a:ext cx="4056560" cy="181588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continuerai à soutenir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J’espère qu’il y aura moins de pauvreté / violence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travaillerai pour MSF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voyagerai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J’organiserai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J’enverrai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9"/>
          <p:cNvSpPr txBox="1"/>
          <p:nvPr/>
        </p:nvSpPr>
        <p:spPr>
          <a:xfrm>
            <a:off x="8726386" y="1363210"/>
            <a:ext cx="1774826" cy="3693319"/>
          </a:xfrm>
          <a:prstGeom prst="rect">
            <a:avLst/>
          </a:prstGeom>
          <a:solidFill>
            <a:srgbClr val="EF31C6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Associations à connaitre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restos du coeur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Emmaus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téléthon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SOS racisme,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secours populaire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médecins sans frontière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croix rouge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licra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9"/>
          <p:cNvSpPr txBox="1"/>
          <p:nvPr/>
        </p:nvSpPr>
        <p:spPr>
          <a:xfrm>
            <a:off x="6264260" y="3829674"/>
            <a:ext cx="1868190" cy="2462213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enfants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familles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personnes en difficulté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personnes âgées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SDF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est migrant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n’a pas d’argent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est seul,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est malade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9"/>
          <p:cNvSpPr txBox="1"/>
          <p:nvPr/>
        </p:nvSpPr>
        <p:spPr>
          <a:xfrm>
            <a:off x="-137296" y="75144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GB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 Social issues – Charity and Voluntary work</a:t>
            </a:r>
            <a:endParaRPr/>
          </a:p>
        </p:txBody>
      </p:sp>
      <p:pic>
        <p:nvPicPr>
          <p:cNvPr id="224" name="Google Shape;22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76977" y="194237"/>
            <a:ext cx="1324830" cy="1342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6000" y="102033"/>
            <a:ext cx="1443583" cy="1081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47326" y="2583829"/>
            <a:ext cx="2104345" cy="1400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906052" y="2053373"/>
            <a:ext cx="871119" cy="1230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41007" y="5206477"/>
            <a:ext cx="1882549" cy="1275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088155" y="5593715"/>
            <a:ext cx="1744648" cy="801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101399" y="4537857"/>
            <a:ext cx="854637" cy="1284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593869" y="3493596"/>
            <a:ext cx="1418089" cy="943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6" name="Google Shape;236;p20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7" name="Google Shape;237;p20"/>
          <p:cNvCxnSpPr/>
          <p:nvPr/>
        </p:nvCxnSpPr>
        <p:spPr>
          <a:xfrm rot="10800000" flipH="1">
            <a:off x="7785100" y="3035116"/>
            <a:ext cx="4406900" cy="12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8" name="Google Shape;238;p20"/>
          <p:cNvSpPr txBox="1"/>
          <p:nvPr/>
        </p:nvSpPr>
        <p:spPr>
          <a:xfrm>
            <a:off x="7924800" y="190500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Malsain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0"/>
          <p:cNvSpPr txBox="1"/>
          <p:nvPr/>
        </p:nvSpPr>
        <p:spPr>
          <a:xfrm>
            <a:off x="7985397" y="3055958"/>
            <a:ext cx="4356953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Sain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être en pleine forme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rester en bonne santé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rencontrer de nouvelles personnes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oublier ses problèmes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mincir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dormir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limiter sa consommation d’alcool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faire de l’exercice au quotidian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manger des fruits et legumes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manger moins gras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parler à quelqu’un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0"/>
          <p:cNvSpPr txBox="1"/>
          <p:nvPr/>
        </p:nvSpPr>
        <p:spPr>
          <a:xfrm>
            <a:off x="1895770" y="114239"/>
            <a:ext cx="3905634" cy="181588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suis en bonne santé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Mes parents pensent que je pourrais manger mieux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m’entraine une fois par semaine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me rends souvent au centre sportif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fais attention à ce que je mange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ne bois que le weekend / Je bois trop</a:t>
            </a:r>
            <a:endParaRPr/>
          </a:p>
        </p:txBody>
      </p:sp>
      <p:sp>
        <p:nvSpPr>
          <p:cNvPr id="241" name="Google Shape;241;p20"/>
          <p:cNvSpPr txBox="1"/>
          <p:nvPr/>
        </p:nvSpPr>
        <p:spPr>
          <a:xfrm>
            <a:off x="1824583" y="1945863"/>
            <a:ext cx="3993703" cy="26776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Mon ami(e) a commencé à fumer à l’âge de 11 ans.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Quand mes parents ont divorcé, j’étais très stressée et j’ai essayé le cannabis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décidé de changer mon mode de vie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Je suis allé(e) faire du sport / me promener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pris un bain pour me relaxer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pris quelques kilos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beaucoup mangé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J’aurai dû faire plus attention 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Il n’avait jamais fumé de clopes avant de le rencontrer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0"/>
          <p:cNvSpPr txBox="1"/>
          <p:nvPr/>
        </p:nvSpPr>
        <p:spPr>
          <a:xfrm>
            <a:off x="14801" y="-14683"/>
            <a:ext cx="1774679" cy="69249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repas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cigarette électronique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tabac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tabagisme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L’alcool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drogue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cannabis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stress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sucreries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 calories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cancer du foie/du poumon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 régime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crise cardiaque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accro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dépendant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sain / malsain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équilibré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relaxant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sentir bien/mal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fumer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grignoter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prendre des drogues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prendre des medicaments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prendre du poids / des kilos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mincir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faire du sport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s’entrainer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relaxer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détendre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0"/>
          <p:cNvSpPr txBox="1"/>
          <p:nvPr/>
        </p:nvSpPr>
        <p:spPr>
          <a:xfrm>
            <a:off x="5994914" y="47754"/>
            <a:ext cx="1704850" cy="3231654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fois par semaine,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weekend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Parfois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n’a peu de temps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weekend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L’été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Après avoir mange,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 l’avenir</a:t>
            </a:r>
            <a:endParaRPr sz="12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Dans le futur,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Idéalement,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j’avais une baguette magique, je +cond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0"/>
          <p:cNvSpPr txBox="1"/>
          <p:nvPr/>
        </p:nvSpPr>
        <p:spPr>
          <a:xfrm>
            <a:off x="1851134" y="4619551"/>
            <a:ext cx="4056560" cy="224676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ne fumerai jamais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voudrais manger moins de … / plus de 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commencerai à faire un régime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J’arrêterai de fumer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limiter ma consommation d’alcool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apprendre à cuisiner des plats sains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Le sport devrait être obligatoire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vais joindre un club de musculation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Ma copine et moi allons faire du footing dans le parc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0"/>
          <p:cNvSpPr/>
          <p:nvPr/>
        </p:nvSpPr>
        <p:spPr>
          <a:xfrm>
            <a:off x="10661705" y="665372"/>
            <a:ext cx="1937763" cy="1312166"/>
          </a:xfrm>
          <a:prstGeom prst="cloud">
            <a:avLst/>
          </a:prstGeom>
          <a:solidFill>
            <a:srgbClr val="ACB8CA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0"/>
          <p:cNvSpPr txBox="1"/>
          <p:nvPr/>
        </p:nvSpPr>
        <p:spPr>
          <a:xfrm>
            <a:off x="10950975" y="924917"/>
            <a:ext cx="165313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risque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0"/>
          <p:cNvSpPr txBox="1"/>
          <p:nvPr/>
        </p:nvSpPr>
        <p:spPr>
          <a:xfrm>
            <a:off x="6052605" y="3410443"/>
            <a:ext cx="1774826" cy="120032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mon avis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Tout de suite,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Sans doute,</a:t>
            </a:r>
            <a:endParaRPr/>
          </a:p>
        </p:txBody>
      </p:sp>
      <p:sp>
        <p:nvSpPr>
          <p:cNvPr id="248" name="Google Shape;248;p20"/>
          <p:cNvSpPr txBox="1"/>
          <p:nvPr/>
        </p:nvSpPr>
        <p:spPr>
          <a:xfrm>
            <a:off x="7970827" y="482753"/>
            <a:ext cx="392430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devenir obèse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avoir des problèmes de santé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mourir jeune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devenir accro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manquer de confiance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être isolé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Jeter l’argent par les fenêtres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conduire saoul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comporter mal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0"/>
          <p:cNvSpPr/>
          <p:nvPr/>
        </p:nvSpPr>
        <p:spPr>
          <a:xfrm>
            <a:off x="10571357" y="2960572"/>
            <a:ext cx="1770993" cy="1237804"/>
          </a:xfrm>
          <a:prstGeom prst="cloud">
            <a:avLst/>
          </a:prstGeom>
          <a:solidFill>
            <a:srgbClr val="ACB8CA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0"/>
          <p:cNvSpPr txBox="1"/>
          <p:nvPr/>
        </p:nvSpPr>
        <p:spPr>
          <a:xfrm>
            <a:off x="10934974" y="3188153"/>
            <a:ext cx="15621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Cela permet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faut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0"/>
          <p:cNvSpPr txBox="1"/>
          <p:nvPr/>
        </p:nvSpPr>
        <p:spPr>
          <a:xfrm>
            <a:off x="6056610" y="4710907"/>
            <a:ext cx="1868190" cy="1600438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Pour les familles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tant que jeune,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 les écoles,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est en surpoids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aime manger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est très stressé(e)</a:t>
            </a:r>
            <a:endParaRPr/>
          </a:p>
        </p:txBody>
      </p:sp>
      <p:sp>
        <p:nvSpPr>
          <p:cNvPr id="252" name="Google Shape;252;p20"/>
          <p:cNvSpPr txBox="1"/>
          <p:nvPr/>
        </p:nvSpPr>
        <p:spPr>
          <a:xfrm>
            <a:off x="-137296" y="75144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0"/>
          <p:cNvSpPr txBox="1"/>
          <p:nvPr/>
        </p:nvSpPr>
        <p:spPr>
          <a:xfrm>
            <a:off x="14801" y="6934738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GB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 Social issues – Healthy and Unhealthy living</a:t>
            </a:r>
            <a:endParaRPr/>
          </a:p>
        </p:txBody>
      </p:sp>
      <p:pic>
        <p:nvPicPr>
          <p:cNvPr id="254" name="Google Shape;25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4255" y="4345089"/>
            <a:ext cx="1707149" cy="73163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0" descr="Image result for les dangers des clope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" name="Google Shape;25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50975" y="5608962"/>
            <a:ext cx="1064698" cy="1064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30263" y="1416316"/>
            <a:ext cx="1792379" cy="125588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2" name="Google Shape;262;p21"/>
          <p:cNvCxnSpPr/>
          <p:nvPr/>
        </p:nvCxnSpPr>
        <p:spPr>
          <a:xfrm>
            <a:off x="7955098" y="54552"/>
            <a:ext cx="0" cy="672873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3" name="Google Shape;263;p21"/>
          <p:cNvCxnSpPr/>
          <p:nvPr/>
        </p:nvCxnSpPr>
        <p:spPr>
          <a:xfrm rot="10800000" flipH="1">
            <a:off x="7785100" y="3035116"/>
            <a:ext cx="4406900" cy="12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4" name="Google Shape;264;p21"/>
          <p:cNvSpPr txBox="1"/>
          <p:nvPr/>
        </p:nvSpPr>
        <p:spPr>
          <a:xfrm>
            <a:off x="7924800" y="190500"/>
            <a:ext cx="3848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problèmes</a:t>
            </a:r>
            <a:endParaRPr sz="1800" u="sng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1"/>
          <p:cNvSpPr txBox="1"/>
          <p:nvPr/>
        </p:nvSpPr>
        <p:spPr>
          <a:xfrm>
            <a:off x="7985397" y="3055958"/>
            <a:ext cx="4356953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solutions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recycler le plastique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Prendre les transports en commun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Faire construire des zones piètonnes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protèger les espèces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aller à la ville voisine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construire de nouvelles attractions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améliorer les transports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réduire la pollution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empêcher les voitures de circuler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Investir dans les énergies propres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réduire les déchets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1"/>
          <p:cNvSpPr txBox="1"/>
          <p:nvPr/>
        </p:nvSpPr>
        <p:spPr>
          <a:xfrm>
            <a:off x="1864244" y="82778"/>
            <a:ext cx="3905634" cy="267765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Talking in the present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y a de plus en plus de déchets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y a des problèmes de pollution comme 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animaux sont en train de disparaitre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Lorsque on fait les courses, on utilise des sacs réutilisables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 famille achète des produits avec peu d’empreinte carbone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recyclant, on aide la planète</a:t>
            </a: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Maintenant je vais au collège à pied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 famille fait attention 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1"/>
          <p:cNvSpPr txBox="1"/>
          <p:nvPr/>
        </p:nvSpPr>
        <p:spPr>
          <a:xfrm>
            <a:off x="1860420" y="2798322"/>
            <a:ext cx="3993703" cy="224676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Talking in the past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arrêté d’utiliser des sacs jetables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mis un pull plùtot que le chauffage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J’ai toujours recyclé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J’allais à l’école en voiture/ je ne recyclais pas assez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Nous avons planté un arbre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On avait promis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C’était / qui était / qui étaient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Il aurait fallu</a:t>
            </a: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1"/>
          <p:cNvSpPr txBox="1"/>
          <p:nvPr/>
        </p:nvSpPr>
        <p:spPr>
          <a:xfrm>
            <a:off x="14801" y="-14683"/>
            <a:ext cx="1806035" cy="69249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Key vocab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NOUNS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planète Terre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L’environnement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déboisement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pollution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sécheresse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innondations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incendies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embouteillages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déchets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réchauffement climatique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bruit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animaux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verre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bois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niveau de l’eau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panneaux voltaiques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éoliennes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transports publics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pistes cyclables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Les zones piètonnes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L’effet de serre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ADJECTIVES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nocif/ve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pollué(e)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VERBS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réduire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sauver/protéger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recycler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encourager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arrêter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économiser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éliminer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aider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utiliser</a:t>
            </a:r>
            <a:endParaRPr/>
          </a:p>
        </p:txBody>
      </p:sp>
      <p:sp>
        <p:nvSpPr>
          <p:cNvPr id="269" name="Google Shape;269;p21"/>
          <p:cNvSpPr txBox="1"/>
          <p:nvPr/>
        </p:nvSpPr>
        <p:spPr>
          <a:xfrm>
            <a:off x="5994914" y="47754"/>
            <a:ext cx="1704850" cy="3046988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Time signals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Une fois par semaine,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temps en temps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Chaque semaine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Depuis que je suis petit(e),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 exemple..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Récemment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Le weekend dernier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Ce matin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E75B5"/>
                </a:solidFill>
                <a:latin typeface="Calibri"/>
                <a:ea typeface="Calibri"/>
                <a:cs typeface="Calibri"/>
                <a:sym typeface="Calibri"/>
              </a:rPr>
              <a:t>Avant de me rendre compte du problème</a:t>
            </a:r>
            <a:endParaRPr sz="1200">
              <a:solidFill>
                <a:srgbClr val="2E75B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A l’avenir</a:t>
            </a:r>
            <a:endParaRPr sz="12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Dans le futur,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Idéalement,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Si j’étais maire, je +cond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1"/>
          <p:cNvSpPr txBox="1"/>
          <p:nvPr/>
        </p:nvSpPr>
        <p:spPr>
          <a:xfrm>
            <a:off x="1906422" y="5190074"/>
            <a:ext cx="4056560" cy="160043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Talking about the future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J’habiterai à 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voudrais vivre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Je changerais…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On pourrait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Il y aurait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On devrait</a:t>
            </a:r>
            <a:endParaRPr sz="1400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1"/>
          <p:cNvSpPr txBox="1"/>
          <p:nvPr/>
        </p:nvSpPr>
        <p:spPr>
          <a:xfrm>
            <a:off x="5954537" y="3125946"/>
            <a:ext cx="1774826" cy="120032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 exemple,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Personnellement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Tout d’abord,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Puis,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Evidemment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1"/>
          <p:cNvSpPr txBox="1"/>
          <p:nvPr/>
        </p:nvSpPr>
        <p:spPr>
          <a:xfrm>
            <a:off x="8005447" y="692598"/>
            <a:ext cx="392430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respirer à cause des voitures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voir disparaitre certains animaux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gaspiller les ressources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garer au centre ville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remplir les décharges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polluer les mers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obliger les pays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travailler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1"/>
          <p:cNvSpPr/>
          <p:nvPr/>
        </p:nvSpPr>
        <p:spPr>
          <a:xfrm>
            <a:off x="10830620" y="2781576"/>
            <a:ext cx="1770993" cy="1237804"/>
          </a:xfrm>
          <a:prstGeom prst="cloud">
            <a:avLst/>
          </a:prstGeom>
          <a:solidFill>
            <a:schemeClr val="accent6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1"/>
          <p:cNvSpPr txBox="1"/>
          <p:nvPr/>
        </p:nvSpPr>
        <p:spPr>
          <a:xfrm>
            <a:off x="5976735" y="4426528"/>
            <a:ext cx="1868190" cy="2031325"/>
          </a:xfrm>
          <a:prstGeom prst="rect">
            <a:avLst/>
          </a:prstGeom>
          <a:noFill/>
          <a:ln w="952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 ma ville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Afrique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Dans le monde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Afin de protèger les enfants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veut une ville propre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on a des problèmes respiratoires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1"/>
          <p:cNvSpPr txBox="1"/>
          <p:nvPr/>
        </p:nvSpPr>
        <p:spPr>
          <a:xfrm>
            <a:off x="-137296" y="7514490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1"/>
          <p:cNvSpPr txBox="1"/>
          <p:nvPr/>
        </p:nvSpPr>
        <p:spPr>
          <a:xfrm>
            <a:off x="0" y="7043056"/>
            <a:ext cx="1069660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GB"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 Global issues : Environnement</a:t>
            </a:r>
            <a:endParaRPr sz="4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1"/>
          <p:cNvSpPr txBox="1"/>
          <p:nvPr/>
        </p:nvSpPr>
        <p:spPr>
          <a:xfrm>
            <a:off x="11095838" y="2819091"/>
            <a:ext cx="1653136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peut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doit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devrait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faudrait</a:t>
            </a:r>
            <a:endParaRPr sz="1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5684" y="1641885"/>
            <a:ext cx="725236" cy="1035879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1"/>
          <p:cNvSpPr txBox="1"/>
          <p:nvPr/>
        </p:nvSpPr>
        <p:spPr>
          <a:xfrm>
            <a:off x="10538864" y="1579574"/>
            <a:ext cx="165313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ne peut pas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 est + adj+ de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ne doit pas</a:t>
            </a:r>
            <a:endParaRPr/>
          </a:p>
        </p:txBody>
      </p:sp>
      <p:pic>
        <p:nvPicPr>
          <p:cNvPr id="280" name="Google Shape;28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08982" y="5493681"/>
            <a:ext cx="1303688" cy="1007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62371" y="63235"/>
            <a:ext cx="1243974" cy="826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4591</Words>
  <Application>Microsoft Office PowerPoint</Application>
  <PresentationFormat>Widescreen</PresentationFormat>
  <Paragraphs>1376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AQA GCSE Revision Mindmaps</vt:lpstr>
      <vt:lpstr>PowerPoint Presentation</vt:lpstr>
      <vt:lpstr>2 Technology in everyday life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Lindsey Edwards</dc:creator>
  <cp:lastModifiedBy>Lindsey Edwards</cp:lastModifiedBy>
  <cp:revision>1</cp:revision>
  <dcterms:modified xsi:type="dcterms:W3CDTF">2025-11-12T14:42:02Z</dcterms:modified>
</cp:coreProperties>
</file>