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03C8091-CB50-4DAA-84BA-DCA692948DDE}">
  <a:tblStyle styleId="{E03C8091-CB50-4DAA-84BA-DCA692948DD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5" name="Google Shape;45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6" name="Google Shape;56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7" name="Google Shape;57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8" name="Google Shape;58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watch?v=p9CggPMNrDA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hyperlink" Target="https://www.youtube.com/watch?v=8oQZZPyMg3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hyperlink" Target="https://www.youtube.com/watch?v=g96z1P3z5yU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hyperlink" Target="https://www.youtube.com/watch?v=C_UyC8l8-Vw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idx="4294967295" type="title"/>
          </p:nvPr>
        </p:nvSpPr>
        <p:spPr>
          <a:xfrm>
            <a:off x="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140</a:t>
            </a:r>
            <a:br>
              <a:rPr b="1" i="0" lang="en-US" sz="18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Personal Hygiene</a:t>
            </a:r>
            <a:br>
              <a:rPr b="1" i="0" lang="en-US" sz="18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4294967295" type="body"/>
          </p:nvPr>
        </p:nvSpPr>
        <p:spPr>
          <a:xfrm>
            <a:off x="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Importance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Caring for others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hugely important for H&amp;SC</a:t>
            </a:r>
            <a:endParaRPr/>
          </a:p>
        </p:txBody>
      </p:sp>
      <p:pic>
        <p:nvPicPr>
          <p:cNvPr descr="Trinetra - About: Free Indian Symbols, Signs, Patterns ...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676400"/>
            <a:ext cx="3575050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28600"/>
            <a:ext cx="8153400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8" name="Google Shape;168;p23"/>
          <p:cNvGraphicFramePr/>
          <p:nvPr/>
        </p:nvGraphicFramePr>
        <p:xfrm>
          <a:off x="228600" y="38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{E03C8091-CB50-4DAA-84BA-DCA692948DDE}</a:tableStyleId>
              </a:tblPr>
              <a:tblGrid>
                <a:gridCol w="4267200"/>
                <a:gridCol w="4267200"/>
              </a:tblGrid>
              <a:tr h="14351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4 things can come from bed sores?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468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68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0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9" name="Google Shape;169;p23"/>
          <p:cNvSpPr txBox="1"/>
          <p:nvPr/>
        </p:nvSpPr>
        <p:spPr>
          <a:xfrm>
            <a:off x="631825" y="2286000"/>
            <a:ext cx="38862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discomfort</a:t>
            </a:r>
            <a:endParaRPr/>
          </a:p>
        </p:txBody>
      </p:sp>
      <p:sp>
        <p:nvSpPr>
          <p:cNvPr id="170" name="Google Shape;170;p23"/>
          <p:cNvSpPr txBox="1"/>
          <p:nvPr/>
        </p:nvSpPr>
        <p:spPr>
          <a:xfrm>
            <a:off x="5056187" y="2090737"/>
            <a:ext cx="3886200" cy="193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Blood poisoning</a:t>
            </a:r>
            <a:endParaRPr/>
          </a:p>
        </p:txBody>
      </p:sp>
      <p:sp>
        <p:nvSpPr>
          <p:cNvPr id="171" name="Google Shape;171;p23"/>
          <p:cNvSpPr txBox="1"/>
          <p:nvPr/>
        </p:nvSpPr>
        <p:spPr>
          <a:xfrm>
            <a:off x="642937" y="4953000"/>
            <a:ext cx="3886200" cy="193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tissue death</a:t>
            </a:r>
            <a:endParaRPr/>
          </a:p>
        </p:txBody>
      </p:sp>
      <p:sp>
        <p:nvSpPr>
          <p:cNvPr id="172" name="Google Shape;172;p23"/>
          <p:cNvSpPr txBox="1"/>
          <p:nvPr/>
        </p:nvSpPr>
        <p:spPr>
          <a:xfrm>
            <a:off x="5018087" y="5097462"/>
            <a:ext cx="38862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death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381000"/>
            <a:ext cx="6518275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457200"/>
            <a:ext cx="8915400" cy="51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533400"/>
            <a:ext cx="86106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7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hygeine</a:t>
            </a:r>
            <a:endParaRPr/>
          </a:p>
        </p:txBody>
      </p:sp>
      <p:sp>
        <p:nvSpPr>
          <p:cNvPr id="194" name="Google Shape;194;p27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https://www.youtube.com/watch?v=p9CggPMNrDA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15 min hwk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idx="4294967295" type="title"/>
          </p:nvPr>
        </p:nvSpPr>
        <p:spPr>
          <a:xfrm>
            <a:off x="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140</a:t>
            </a:r>
            <a:br>
              <a:rPr b="1" i="0" lang="en-US" sz="18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Personal Hygiene</a:t>
            </a:r>
            <a:br>
              <a:rPr b="1" i="0" lang="en-US" sz="18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00" name="Google Shape;200;p28"/>
          <p:cNvSpPr txBox="1"/>
          <p:nvPr>
            <p:ph idx="4294967295" type="body"/>
          </p:nvPr>
        </p:nvSpPr>
        <p:spPr>
          <a:xfrm>
            <a:off x="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Importance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Caring for others</a:t>
            </a:r>
            <a:endParaRPr/>
          </a:p>
        </p:txBody>
      </p:sp>
      <p:sp>
        <p:nvSpPr>
          <p:cNvPr id="201" name="Google Shape;201;p28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hugely important for H&amp;SC</a:t>
            </a:r>
            <a:endParaRPr/>
          </a:p>
        </p:txBody>
      </p:sp>
      <p:pic>
        <p:nvPicPr>
          <p:cNvPr descr="Trinetra - About: Free Indian Symbols, Signs, Patterns ..." id="202" name="Google Shape;20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676400"/>
            <a:ext cx="3575050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971800"/>
            <a:ext cx="4267200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Outline-body.png - Wikipedia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3000" y="0"/>
            <a:ext cx="380523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" y="381000"/>
            <a:ext cx="58674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381000" y="6000750"/>
            <a:ext cx="4572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https://www.youtube.com/watch?v=8oQZZPyMg3s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0"/>
            <a:ext cx="86042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 txBox="1"/>
          <p:nvPr/>
        </p:nvSpPr>
        <p:spPr>
          <a:xfrm>
            <a:off x="3657600" y="2782887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https://www.youtube.com/watch?v=g96z1P3z5yU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" name="Google Shape;106;p16"/>
          <p:cNvGraphicFramePr/>
          <p:nvPr/>
        </p:nvGraphicFramePr>
        <p:xfrm>
          <a:off x="3810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{E03C8091-CB50-4DAA-84BA-DCA692948DDE}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1562100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Our bodies are perfect for growing 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1041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These travel when  you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41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03500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Personal hygiene helps us ..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07" name="Google Shape;107;p16"/>
          <p:cNvSpPr txBox="1"/>
          <p:nvPr/>
        </p:nvSpPr>
        <p:spPr>
          <a:xfrm>
            <a:off x="1600200" y="838200"/>
            <a:ext cx="58674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Bacteria or germs</a:t>
            </a:r>
            <a:endParaRPr/>
          </a:p>
        </p:txBody>
      </p:sp>
      <p:sp>
        <p:nvSpPr>
          <p:cNvPr id="108" name="Google Shape;108;p16"/>
          <p:cNvSpPr txBox="1"/>
          <p:nvPr/>
        </p:nvSpPr>
        <p:spPr>
          <a:xfrm>
            <a:off x="2667000" y="2057400"/>
            <a:ext cx="1676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cough</a:t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4641850" y="2057400"/>
            <a:ext cx="1676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scratch</a:t>
            </a:r>
            <a:endParaRPr/>
          </a:p>
        </p:txBody>
      </p:sp>
      <p:sp>
        <p:nvSpPr>
          <p:cNvPr id="110" name="Google Shape;110;p16"/>
          <p:cNvSpPr txBox="1"/>
          <p:nvPr/>
        </p:nvSpPr>
        <p:spPr>
          <a:xfrm>
            <a:off x="6858000" y="2057400"/>
            <a:ext cx="1676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hair</a:t>
            </a:r>
            <a:endParaRPr/>
          </a:p>
        </p:txBody>
      </p:sp>
      <p:sp>
        <p:nvSpPr>
          <p:cNvPr id="111" name="Google Shape;111;p16"/>
          <p:cNvSpPr txBox="1"/>
          <p:nvPr/>
        </p:nvSpPr>
        <p:spPr>
          <a:xfrm>
            <a:off x="762000" y="3105150"/>
            <a:ext cx="16764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rub</a:t>
            </a:r>
            <a:endParaRPr/>
          </a:p>
        </p:txBody>
      </p:sp>
      <p:sp>
        <p:nvSpPr>
          <p:cNvPr id="112" name="Google Shape;112;p16"/>
          <p:cNvSpPr txBox="1"/>
          <p:nvPr/>
        </p:nvSpPr>
        <p:spPr>
          <a:xfrm>
            <a:off x="2667000" y="3270250"/>
            <a:ext cx="1676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sneeze</a:t>
            </a:r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4838700" y="2857500"/>
            <a:ext cx="1676400" cy="1201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Don’t wash</a:t>
            </a:r>
            <a:endParaRPr/>
          </a:p>
        </p:txBody>
      </p:sp>
      <p:sp>
        <p:nvSpPr>
          <p:cNvPr id="114" name="Google Shape;114;p16"/>
          <p:cNvSpPr txBox="1"/>
          <p:nvPr/>
        </p:nvSpPr>
        <p:spPr>
          <a:xfrm>
            <a:off x="6919912" y="2759075"/>
            <a:ext cx="16764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Pick spots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2057400" y="4424362"/>
            <a:ext cx="68580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Reduce bacteria, keep clean, smell fresh, avoid illness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412162" cy="56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oogle Shape;125;p18"/>
          <p:cNvGraphicFramePr/>
          <p:nvPr/>
        </p:nvGraphicFramePr>
        <p:xfrm>
          <a:off x="2286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{E03C8091-CB50-4DAA-84BA-DCA692948DDE}</a:tableStyleId>
              </a:tblPr>
              <a:tblGrid>
                <a:gridCol w="2114550"/>
                <a:gridCol w="2114550"/>
                <a:gridCol w="2114550"/>
                <a:gridCol w="2114550"/>
              </a:tblGrid>
              <a:tr h="55085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things that stop bacteria in the  body 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11001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1001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37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Diseases spread by Bacteria: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0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6" name="Google Shape;126;p18"/>
          <p:cNvSpPr txBox="1"/>
          <p:nvPr/>
        </p:nvSpPr>
        <p:spPr>
          <a:xfrm>
            <a:off x="1066800" y="914400"/>
            <a:ext cx="16764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skin</a:t>
            </a:r>
            <a:endParaRPr/>
          </a:p>
        </p:txBody>
      </p:sp>
      <p:sp>
        <p:nvSpPr>
          <p:cNvPr id="127" name="Google Shape;127;p18"/>
          <p:cNvSpPr txBox="1"/>
          <p:nvPr/>
        </p:nvSpPr>
        <p:spPr>
          <a:xfrm>
            <a:off x="5562600" y="914400"/>
            <a:ext cx="22098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tears</a:t>
            </a:r>
            <a:endParaRPr/>
          </a:p>
        </p:txBody>
      </p:sp>
      <p:sp>
        <p:nvSpPr>
          <p:cNvPr id="128" name="Google Shape;128;p18"/>
          <p:cNvSpPr txBox="1"/>
          <p:nvPr/>
        </p:nvSpPr>
        <p:spPr>
          <a:xfrm>
            <a:off x="381000" y="1930400"/>
            <a:ext cx="27432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mucus</a:t>
            </a:r>
            <a:endParaRPr/>
          </a:p>
        </p:txBody>
      </p:sp>
      <p:sp>
        <p:nvSpPr>
          <p:cNvPr id="129" name="Google Shape;129;p18"/>
          <p:cNvSpPr txBox="1"/>
          <p:nvPr/>
        </p:nvSpPr>
        <p:spPr>
          <a:xfrm>
            <a:off x="4724400" y="2032000"/>
            <a:ext cx="44196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Stomach acid</a:t>
            </a:r>
            <a:endParaRPr/>
          </a:p>
        </p:txBody>
      </p:sp>
      <p:sp>
        <p:nvSpPr>
          <p:cNvPr id="130" name="Google Shape;130;p18"/>
          <p:cNvSpPr txBox="1"/>
          <p:nvPr/>
        </p:nvSpPr>
        <p:spPr>
          <a:xfrm>
            <a:off x="2514600" y="3108325"/>
            <a:ext cx="16764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Food poison</a:t>
            </a:r>
            <a:endParaRPr/>
          </a:p>
        </p:txBody>
      </p:sp>
      <p:sp>
        <p:nvSpPr>
          <p:cNvPr id="131" name="Google Shape;131;p18"/>
          <p:cNvSpPr txBox="1"/>
          <p:nvPr/>
        </p:nvSpPr>
        <p:spPr>
          <a:xfrm>
            <a:off x="4687887" y="3108325"/>
            <a:ext cx="178911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tetanus</a:t>
            </a:r>
            <a:endParaRPr/>
          </a:p>
        </p:txBody>
      </p:sp>
      <p:sp>
        <p:nvSpPr>
          <p:cNvPr id="132" name="Google Shape;132;p18"/>
          <p:cNvSpPr txBox="1"/>
          <p:nvPr/>
        </p:nvSpPr>
        <p:spPr>
          <a:xfrm>
            <a:off x="6731000" y="3154362"/>
            <a:ext cx="16764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Sore throat</a:t>
            </a:r>
            <a:endParaRPr/>
          </a:p>
        </p:txBody>
      </p:sp>
      <p:sp>
        <p:nvSpPr>
          <p:cNvPr id="133" name="Google Shape;133;p18"/>
          <p:cNvSpPr txBox="1"/>
          <p:nvPr/>
        </p:nvSpPr>
        <p:spPr>
          <a:xfrm>
            <a:off x="838200" y="4408487"/>
            <a:ext cx="1676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TB</a:t>
            </a:r>
            <a:endParaRPr/>
          </a:p>
        </p:txBody>
      </p:sp>
      <p:sp>
        <p:nvSpPr>
          <p:cNvPr id="134" name="Google Shape;134;p18"/>
          <p:cNvSpPr txBox="1"/>
          <p:nvPr/>
        </p:nvSpPr>
        <p:spPr>
          <a:xfrm>
            <a:off x="2514600" y="4570412"/>
            <a:ext cx="1676400" cy="83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Whooping cough</a:t>
            </a:r>
            <a:endParaRPr/>
          </a:p>
        </p:txBody>
      </p:sp>
      <p:sp>
        <p:nvSpPr>
          <p:cNvPr id="135" name="Google Shape;135;p18"/>
          <p:cNvSpPr txBox="1"/>
          <p:nvPr/>
        </p:nvSpPr>
        <p:spPr>
          <a:xfrm>
            <a:off x="4467225" y="4724400"/>
            <a:ext cx="203041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meningitis</a:t>
            </a:r>
            <a:endParaRPr/>
          </a:p>
        </p:txBody>
      </p:sp>
      <p:sp>
        <p:nvSpPr>
          <p:cNvPr id="136" name="Google Shape;136;p18"/>
          <p:cNvSpPr txBox="1"/>
          <p:nvPr/>
        </p:nvSpPr>
        <p:spPr>
          <a:xfrm>
            <a:off x="6654800" y="4471987"/>
            <a:ext cx="203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syphillis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81000"/>
            <a:ext cx="8791575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81000"/>
            <a:ext cx="8816975" cy="51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 txBox="1"/>
          <p:nvPr/>
        </p:nvSpPr>
        <p:spPr>
          <a:xfrm>
            <a:off x="609600" y="58674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https://www.youtube.com/watch?v=C_UyC8l8-Vw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" name="Google Shape;152;p21"/>
          <p:cNvGraphicFramePr/>
          <p:nvPr/>
        </p:nvGraphicFramePr>
        <p:xfrm>
          <a:off x="4572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{E03C8091-CB50-4DAA-84BA-DCA692948DDE}</a:tableStyleId>
              </a:tblPr>
              <a:tblGrid>
                <a:gridCol w="4152900"/>
                <a:gridCol w="4152900"/>
              </a:tblGrid>
              <a:tr h="6858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CARING FOR OTHERS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 will  need to get physically ..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Bad body odour will be..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 a carer you will have to…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means you must 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71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type of people are less resistant t diseases?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3716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causes pressure ulcer or bed sore?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53" name="Google Shape;153;p21"/>
          <p:cNvSpPr txBox="1"/>
          <p:nvPr/>
        </p:nvSpPr>
        <p:spPr>
          <a:xfrm>
            <a:off x="685800" y="1219200"/>
            <a:ext cx="38862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close</a:t>
            </a:r>
            <a:endParaRPr/>
          </a:p>
        </p:txBody>
      </p:sp>
      <p:sp>
        <p:nvSpPr>
          <p:cNvPr id="154" name="Google Shape;154;p21"/>
          <p:cNvSpPr txBox="1"/>
          <p:nvPr/>
        </p:nvSpPr>
        <p:spPr>
          <a:xfrm>
            <a:off x="4610100" y="1365250"/>
            <a:ext cx="36957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Smelly and nasty</a:t>
            </a:r>
            <a:endParaRPr/>
          </a:p>
        </p:txBody>
      </p:sp>
      <p:sp>
        <p:nvSpPr>
          <p:cNvPr id="155" name="Google Shape;155;p21"/>
          <p:cNvSpPr txBox="1"/>
          <p:nvPr/>
        </p:nvSpPr>
        <p:spPr>
          <a:xfrm>
            <a:off x="457200" y="2517775"/>
            <a:ext cx="2819400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Touch </a:t>
            </a:r>
            <a:endParaRPr/>
          </a:p>
        </p:txBody>
      </p:sp>
      <p:sp>
        <p:nvSpPr>
          <p:cNvPr id="156" name="Google Shape;156;p21"/>
          <p:cNvSpPr txBox="1"/>
          <p:nvPr/>
        </p:nvSpPr>
        <p:spPr>
          <a:xfrm>
            <a:off x="4614862" y="2517775"/>
            <a:ext cx="4376737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Wash your hands </a:t>
            </a:r>
            <a:endParaRPr/>
          </a:p>
        </p:txBody>
      </p:sp>
      <p:sp>
        <p:nvSpPr>
          <p:cNvPr id="157" name="Google Shape;157;p21"/>
          <p:cNvSpPr txBox="1"/>
          <p:nvPr/>
        </p:nvSpPr>
        <p:spPr>
          <a:xfrm>
            <a:off x="990600" y="3997325"/>
            <a:ext cx="662940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Babies &amp; old people</a:t>
            </a:r>
            <a:endParaRPr/>
          </a:p>
        </p:txBody>
      </p:sp>
      <p:sp>
        <p:nvSpPr>
          <p:cNvPr id="158" name="Google Shape;158;p21"/>
          <p:cNvSpPr txBox="1"/>
          <p:nvPr/>
        </p:nvSpPr>
        <p:spPr>
          <a:xfrm>
            <a:off x="685800" y="5513387"/>
            <a:ext cx="831850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Cause by not moving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