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919696E-CBAB-4F7C-83E3-3352625441C7}">
  <a:tblStyle styleId="{B919696E-CBAB-4F7C-83E3-3352625441C7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4" name="Google Shape;24;p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5" name="Google Shape;25;p4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" type="body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Google Shape;43;p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44" name="Google Shape;44;p7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50" name="Google Shape;50;p8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2" name="Google Shape;62;p1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3" name="Google Shape;63;p1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4" name="Google Shape;64;p1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s://www.youtube.com/watch?v=pj-AvTOdk2Q" TargetMode="External"/><Relationship Id="rId4" Type="http://schemas.openxmlformats.org/officeDocument/2006/relationships/hyperlink" Target="https://www.youtube.com/watch?v=ts_S5U-07H4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p 184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4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Person centred approach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85" name="Google Shape;85;p13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History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Understanding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Benefits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Prerequisites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Health foundation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457200" y="5334000"/>
            <a:ext cx="8382000" cy="110807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0" lang="en-US" sz="32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 a patient , you would WANT this</a:t>
            </a:r>
            <a:endParaRPr/>
          </a:p>
        </p:txBody>
      </p:sp>
      <p:pic>
        <p:nvPicPr>
          <p:cNvPr descr="Customer Centric Icon 12618" id="87" name="Google Shape;8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05400" y="1617662"/>
            <a:ext cx="3563937" cy="35639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152400"/>
            <a:ext cx="8686800" cy="655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0" name="Google Shape;150;p23"/>
          <p:cNvGraphicFramePr/>
          <p:nvPr/>
        </p:nvGraphicFramePr>
        <p:xfrm>
          <a:off x="152400" y="228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{B919696E-CBAB-4F7C-83E3-3352625441C7}</a:tableStyleId>
              </a:tblPr>
              <a:tblGrid>
                <a:gridCol w="4435475"/>
                <a:gridCol w="4251325"/>
              </a:tblGrid>
              <a:tr h="614350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en-US" sz="3600" u="sng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The health Foundation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2271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This is a …</a:t>
                      </a:r>
                      <a:endParaRPr b="0" i="0"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It tries to improve…. 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59300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The 4 Principles are </a:t>
                      </a:r>
                      <a:endParaRPr b="0" i="0"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800"/>
                        <a:buFont typeface="Calibri"/>
                        <a:buNone/>
                      </a:pPr>
                      <a:r>
                        <a:rPr b="0" i="0" lang="en-US" sz="4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b="0" i="0"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800"/>
                        <a:buFont typeface="Calibri"/>
                        <a:buNone/>
                      </a:pPr>
                      <a:r>
                        <a:rPr b="0" i="0" lang="en-US" sz="4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 b="0" i="0"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800"/>
                        <a:buFont typeface="Calibri"/>
                        <a:buNone/>
                      </a:pPr>
                      <a:r>
                        <a:rPr b="0" i="0" lang="en-US" sz="4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 b="0" i="0"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800"/>
                        <a:buFont typeface="Calibri"/>
                        <a:buNone/>
                      </a:pPr>
                      <a:r>
                        <a:rPr b="0" i="0" lang="en-US" sz="4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</a:tbl>
          </a:graphicData>
        </a:graphic>
      </p:graphicFrame>
      <p:sp>
        <p:nvSpPr>
          <p:cNvPr id="151" name="Google Shape;151;p23"/>
          <p:cNvSpPr txBox="1"/>
          <p:nvPr/>
        </p:nvSpPr>
        <p:spPr>
          <a:xfrm>
            <a:off x="762000" y="1295400"/>
            <a:ext cx="2514600" cy="6461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Charity</a:t>
            </a:r>
            <a:endParaRPr/>
          </a:p>
        </p:txBody>
      </p:sp>
      <p:sp>
        <p:nvSpPr>
          <p:cNvPr id="152" name="Google Shape;152;p23"/>
          <p:cNvSpPr txBox="1"/>
          <p:nvPr/>
        </p:nvSpPr>
        <p:spPr>
          <a:xfrm>
            <a:off x="4800600" y="1295400"/>
            <a:ext cx="2514600" cy="6461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healthcare</a:t>
            </a:r>
            <a:endParaRPr/>
          </a:p>
        </p:txBody>
      </p:sp>
      <p:sp>
        <p:nvSpPr>
          <p:cNvPr id="153" name="Google Shape;153;p23"/>
          <p:cNvSpPr txBox="1"/>
          <p:nvPr/>
        </p:nvSpPr>
        <p:spPr>
          <a:xfrm>
            <a:off x="609600" y="2686050"/>
            <a:ext cx="8229600" cy="6461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Treat people with dignity</a:t>
            </a:r>
            <a:endParaRPr/>
          </a:p>
        </p:txBody>
      </p:sp>
      <p:sp>
        <p:nvSpPr>
          <p:cNvPr id="154" name="Google Shape;154;p23"/>
          <p:cNvSpPr txBox="1"/>
          <p:nvPr/>
        </p:nvSpPr>
        <p:spPr>
          <a:xfrm>
            <a:off x="609600" y="3429000"/>
            <a:ext cx="8229600" cy="6461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Offer coordinated care</a:t>
            </a:r>
            <a:endParaRPr/>
          </a:p>
        </p:txBody>
      </p:sp>
      <p:sp>
        <p:nvSpPr>
          <p:cNvPr id="155" name="Google Shape;155;p23"/>
          <p:cNvSpPr txBox="1"/>
          <p:nvPr/>
        </p:nvSpPr>
        <p:spPr>
          <a:xfrm>
            <a:off x="579437" y="4184650"/>
            <a:ext cx="8259762" cy="64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Offer PERSONALISED care</a:t>
            </a:r>
            <a:endParaRPr/>
          </a:p>
        </p:txBody>
      </p:sp>
      <p:sp>
        <p:nvSpPr>
          <p:cNvPr id="156" name="Google Shape;156;p23"/>
          <p:cNvSpPr txBox="1"/>
          <p:nvPr/>
        </p:nvSpPr>
        <p:spPr>
          <a:xfrm>
            <a:off x="762000" y="4941887"/>
            <a:ext cx="7696200" cy="6461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Help people be INDEPENDENT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228600"/>
            <a:ext cx="8497887" cy="662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0"/>
            <a:ext cx="8412162" cy="647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400" y="25400"/>
            <a:ext cx="8645525" cy="652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152400"/>
            <a:ext cx="8686800" cy="640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337" y="0"/>
            <a:ext cx="9017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337" y="0"/>
            <a:ext cx="9110662" cy="708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9"/>
          <p:cNvSpPr txBox="1"/>
          <p:nvPr/>
        </p:nvSpPr>
        <p:spPr>
          <a:xfrm>
            <a:off x="685800" y="1143000"/>
            <a:ext cx="7543800" cy="6461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Yes, they listen, respect and care</a:t>
            </a:r>
            <a:endParaRPr/>
          </a:p>
        </p:txBody>
      </p:sp>
      <p:sp>
        <p:nvSpPr>
          <p:cNvPr id="188" name="Google Shape;188;p29"/>
          <p:cNvSpPr txBox="1"/>
          <p:nvPr/>
        </p:nvSpPr>
        <p:spPr>
          <a:xfrm>
            <a:off x="457200" y="3543300"/>
            <a:ext cx="7239000" cy="6461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Helps her do it her own way </a:t>
            </a:r>
            <a:endParaRPr/>
          </a:p>
        </p:txBody>
      </p:sp>
      <p:sp>
        <p:nvSpPr>
          <p:cNvPr id="189" name="Google Shape;189;p29"/>
          <p:cNvSpPr txBox="1"/>
          <p:nvPr/>
        </p:nvSpPr>
        <p:spPr>
          <a:xfrm>
            <a:off x="457200" y="5943600"/>
            <a:ext cx="8686800" cy="12001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Joyce does what is easiest for HER, not what is best for barbara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512" y="19050"/>
            <a:ext cx="8878887" cy="638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31"/>
          <p:cNvSpPr txBox="1"/>
          <p:nvPr>
            <p:ph idx="1" type="body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Smhw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h&amp;sc c3 lac person</a:t>
            </a:r>
            <a:endParaRPr/>
          </a:p>
          <a:p>
            <a: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31"/>
          <p:cNvSpPr txBox="1"/>
          <p:nvPr>
            <p:ph idx="2" type="body"/>
          </p:nvPr>
        </p:nvSpPr>
        <p:spPr>
          <a:xfrm>
            <a:off x="4648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Video</a:t>
            </a:r>
            <a:endParaRPr/>
          </a:p>
          <a:p>
            <a:pPr indent="-1651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https://www.youtube.com/watch?v=pj-AvTOdk2Q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-1651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https://www.youtube.com/watch?v=ts_S5U-07H4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225" y="38100"/>
            <a:ext cx="9121775" cy="681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p 184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4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Person centred approach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207" name="Google Shape;207;p32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History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Understanding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Benefits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Prerequisites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Health foundation</a:t>
            </a:r>
            <a:endParaRPr/>
          </a:p>
        </p:txBody>
      </p:sp>
      <p:sp>
        <p:nvSpPr>
          <p:cNvPr id="208" name="Google Shape;208;p32"/>
          <p:cNvSpPr txBox="1"/>
          <p:nvPr/>
        </p:nvSpPr>
        <p:spPr>
          <a:xfrm>
            <a:off x="457200" y="5334000"/>
            <a:ext cx="8382000" cy="110807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0" lang="en-US" sz="32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 a patient , you would WANT this</a:t>
            </a:r>
            <a:endParaRPr/>
          </a:p>
        </p:txBody>
      </p:sp>
      <p:pic>
        <p:nvPicPr>
          <p:cNvPr descr="Customer Centric Icon 12618" id="209" name="Google Shape;209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05400" y="1617662"/>
            <a:ext cx="3563937" cy="35639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7937"/>
            <a:ext cx="9144000" cy="68500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" name="Google Shape;102;p16"/>
          <p:cNvGraphicFramePr/>
          <p:nvPr/>
        </p:nvGraphicFramePr>
        <p:xfrm>
          <a:off x="152400" y="228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{B919696E-CBAB-4F7C-83E3-3352625441C7}</a:tableStyleId>
              </a:tblPr>
              <a:tblGrid>
                <a:gridCol w="2057400"/>
                <a:gridCol w="2449500"/>
                <a:gridCol w="314325"/>
                <a:gridCol w="3941750"/>
              </a:tblGrid>
              <a:tr h="838200">
                <a:tc gridSpan="4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400"/>
                        <a:buFont typeface="Calibri"/>
                        <a:buNone/>
                      </a:pPr>
                      <a:r>
                        <a:rPr b="1" i="0" lang="en-US" sz="4400" u="sng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Person Centred Approach</a:t>
                      </a:r>
                      <a:endParaRPr/>
                    </a:p>
                  </a:txBody>
                  <a:tcPr marT="0" marB="0" marR="50350" marL="50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1565275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We are all ….</a:t>
                      </a:r>
                      <a:endParaRPr/>
                    </a:p>
                  </a:txBody>
                  <a:tcPr marT="0" marB="0" marR="50350" marL="50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So when you help other people you have to think about…</a:t>
                      </a:r>
                      <a:endParaRPr b="0" i="0" sz="12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12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50350" marL="50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2133600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Until recently “Care” was done…..</a:t>
                      </a:r>
                      <a:endParaRPr b="0" i="0" sz="12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12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12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Which means people had to fit to the systems</a:t>
                      </a:r>
                      <a:endParaRPr/>
                    </a:p>
                  </a:txBody>
                  <a:tcPr marT="0" marB="0" marR="50350" marL="50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But now we want to do Care ….</a:t>
                      </a:r>
                      <a:endParaRPr b="0" i="0" sz="12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12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12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Which Means the systems need to fit to the people</a:t>
                      </a:r>
                      <a:endParaRPr/>
                    </a:p>
                  </a:txBody>
                  <a:tcPr marT="0" marB="0" marR="50350" marL="50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65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 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uk documents agree that people should be in charge of their own decisions</a:t>
                      </a:r>
                      <a:endParaRPr/>
                    </a:p>
                  </a:txBody>
                  <a:tcPr marT="0" marB="0" marR="50350" marL="50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2">
                  <a:txBody>
                    <a:bodyPr/>
                    <a:lstStyle/>
                    <a:p>
                      <a:pPr indent="-342900" lvl="0" marL="34290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AutoNum type="arabicPeriod"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2000…</a:t>
                      </a:r>
                      <a:endParaRPr/>
                    </a:p>
                  </a:txBody>
                  <a:tcPr marT="0" marB="0" marR="50350" marL="50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-342900" lvl="0" marL="34290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AutoNum type="arabicPeriod"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2009…</a:t>
                      </a:r>
                      <a:endParaRPr/>
                    </a:p>
                  </a:txBody>
                  <a:tcPr marT="0" marB="0" marR="50350" marL="50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03" name="Google Shape;103;p16"/>
          <p:cNvSpPr txBox="1"/>
          <p:nvPr/>
        </p:nvSpPr>
        <p:spPr>
          <a:xfrm>
            <a:off x="304800" y="1447800"/>
            <a:ext cx="41910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Individuals</a:t>
            </a:r>
            <a:endParaRPr/>
          </a:p>
        </p:txBody>
      </p:sp>
      <p:sp>
        <p:nvSpPr>
          <p:cNvPr id="104" name="Google Shape;104;p16"/>
          <p:cNvSpPr txBox="1"/>
          <p:nvPr/>
        </p:nvSpPr>
        <p:spPr>
          <a:xfrm>
            <a:off x="5181600" y="1771650"/>
            <a:ext cx="41910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THEIR needs</a:t>
            </a:r>
            <a:endParaRPr/>
          </a:p>
        </p:txBody>
      </p:sp>
      <p:sp>
        <p:nvSpPr>
          <p:cNvPr id="105" name="Google Shape;105;p16"/>
          <p:cNvSpPr txBox="1"/>
          <p:nvPr/>
        </p:nvSpPr>
        <p:spPr>
          <a:xfrm>
            <a:off x="152400" y="2990850"/>
            <a:ext cx="41910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TO you</a:t>
            </a:r>
            <a:endParaRPr/>
          </a:p>
        </p:txBody>
      </p:sp>
      <p:sp>
        <p:nvSpPr>
          <p:cNvPr id="106" name="Google Shape;106;p16"/>
          <p:cNvSpPr txBox="1"/>
          <p:nvPr/>
        </p:nvSpPr>
        <p:spPr>
          <a:xfrm>
            <a:off x="4953000" y="2990850"/>
            <a:ext cx="41910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WITH you</a:t>
            </a:r>
            <a:endParaRPr/>
          </a:p>
        </p:txBody>
      </p:sp>
      <p:sp>
        <p:nvSpPr>
          <p:cNvPr id="107" name="Google Shape;107;p16"/>
          <p:cNvSpPr txBox="1"/>
          <p:nvPr/>
        </p:nvSpPr>
        <p:spPr>
          <a:xfrm>
            <a:off x="2247900" y="5178425"/>
            <a:ext cx="24765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NHS plan</a:t>
            </a:r>
            <a:endParaRPr/>
          </a:p>
        </p:txBody>
      </p:sp>
      <p:sp>
        <p:nvSpPr>
          <p:cNvPr id="108" name="Google Shape;108;p16"/>
          <p:cNvSpPr txBox="1"/>
          <p:nvPr/>
        </p:nvSpPr>
        <p:spPr>
          <a:xfrm>
            <a:off x="4953000" y="5157787"/>
            <a:ext cx="41910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NHS constitution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152400"/>
            <a:ext cx="8534400" cy="632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8" name="Google Shape;118;p18"/>
          <p:cNvGraphicFramePr/>
          <p:nvPr/>
        </p:nvGraphicFramePr>
        <p:xfrm>
          <a:off x="152400" y="304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{B919696E-CBAB-4F7C-83E3-3352625441C7}</a:tableStyleId>
              </a:tblPr>
              <a:tblGrid>
                <a:gridCol w="4475150"/>
                <a:gridCol w="4287825"/>
              </a:tblGrid>
              <a:tr h="914400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1" i="0" lang="en-US" sz="3200" u="sng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 person centred approach means: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  <a:tc hMerge="1"/>
              </a:tr>
              <a:tr h="2743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1The service user is at the ….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-342900" lvl="0" marL="34290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AutoNum type="arabicPeriod"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The service user is always ….. 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-342900" lvl="0" marL="34290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  </a:t>
                      </a:r>
                      <a:r>
                        <a:rPr b="0" i="0" lang="en-US" sz="32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involved</a:t>
                      </a: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                                         in any planning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743200">
                <a:tc>
                  <a:txBody>
                    <a:bodyPr/>
                    <a:lstStyle/>
                    <a:p>
                      <a:pPr indent="-342900" lvl="0" marL="34290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AutoNum type="arabicPeriod"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Users &amp; providers work…</a:t>
                      </a:r>
                      <a:r>
                        <a:rPr b="0" i="0" lang="en-US" sz="32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together</a:t>
                      </a: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…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-342900" lvl="0" marL="34290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AutoNum type="arabicPeriod"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Service providers need to have ….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-342900" lvl="0" marL="34290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r>
                        <a:rPr b="0" i="0" lang="en-US" sz="4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Empathy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sp>
        <p:nvSpPr>
          <p:cNvPr id="119" name="Google Shape;119;p18"/>
          <p:cNvSpPr txBox="1"/>
          <p:nvPr/>
        </p:nvSpPr>
        <p:spPr>
          <a:xfrm>
            <a:off x="342900" y="2514600"/>
            <a:ext cx="41910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Centre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52400"/>
            <a:ext cx="8613775" cy="502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400" y="5486400"/>
            <a:ext cx="8842375" cy="13636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152400"/>
            <a:ext cx="8534400" cy="601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5" name="Google Shape;135;p21"/>
          <p:cNvGraphicFramePr/>
          <p:nvPr/>
        </p:nvGraphicFramePr>
        <p:xfrm>
          <a:off x="304800" y="228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{B919696E-CBAB-4F7C-83E3-3352625441C7}</a:tableStyleId>
              </a:tblPr>
              <a:tblGrid>
                <a:gridCol w="8534400"/>
              </a:tblGrid>
              <a:tr h="2209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 the Uk people are living ……            and the population is ……                 This means there will be a growing …….                  On H&amp;SC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09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If you are involved in the decisions you are more likely to …</a:t>
                      </a:r>
                      <a:endParaRPr b="0" i="0"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09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This will not only improve their health but also reduce……..</a:t>
                      </a:r>
                      <a:endParaRPr b="0" i="0"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36" name="Google Shape;136;p21"/>
          <p:cNvSpPr txBox="1"/>
          <p:nvPr/>
        </p:nvSpPr>
        <p:spPr>
          <a:xfrm>
            <a:off x="5334000" y="225425"/>
            <a:ext cx="1600200" cy="6461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longer</a:t>
            </a:r>
            <a:endParaRPr/>
          </a:p>
        </p:txBody>
      </p:sp>
      <p:sp>
        <p:nvSpPr>
          <p:cNvPr id="137" name="Google Shape;137;p21"/>
          <p:cNvSpPr txBox="1"/>
          <p:nvPr/>
        </p:nvSpPr>
        <p:spPr>
          <a:xfrm>
            <a:off x="2971800" y="838200"/>
            <a:ext cx="1981200" cy="6461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growing</a:t>
            </a:r>
            <a:endParaRPr/>
          </a:p>
        </p:txBody>
      </p:sp>
      <p:sp>
        <p:nvSpPr>
          <p:cNvPr id="138" name="Google Shape;138;p21"/>
          <p:cNvSpPr txBox="1"/>
          <p:nvPr/>
        </p:nvSpPr>
        <p:spPr>
          <a:xfrm>
            <a:off x="3543300" y="1433512"/>
            <a:ext cx="2171700" cy="6461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demands</a:t>
            </a:r>
            <a:endParaRPr/>
          </a:p>
        </p:txBody>
      </p:sp>
      <p:sp>
        <p:nvSpPr>
          <p:cNvPr id="139" name="Google Shape;139;p21"/>
          <p:cNvSpPr txBox="1"/>
          <p:nvPr/>
        </p:nvSpPr>
        <p:spPr>
          <a:xfrm>
            <a:off x="3771900" y="3282950"/>
            <a:ext cx="3619500" cy="6461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Stick to it </a:t>
            </a:r>
            <a:endParaRPr/>
          </a:p>
        </p:txBody>
      </p:sp>
      <p:sp>
        <p:nvSpPr>
          <p:cNvPr id="140" name="Google Shape;140;p21"/>
          <p:cNvSpPr txBox="1"/>
          <p:nvPr/>
        </p:nvSpPr>
        <p:spPr>
          <a:xfrm>
            <a:off x="3733800" y="5257800"/>
            <a:ext cx="2514600" cy="6461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pressure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