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</p:sldIdLst>
  <p:sldSz cy="68580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EC83AD53-7B30-48B5-9772-75106D466D72}">
  <a:tblStyle styleId="{EC83AD53-7B30-48B5-9772-75106D466D72}" styleName="Table_0">
    <a:wholeTbl>
      <a:tcTxStyle>
        <a:font>
          <a:latin typeface="Arial"/>
          <a:ea typeface="Arial"/>
          <a:cs typeface="Arial"/>
        </a:font>
        <a:srgbClr val="000000"/>
      </a:tcTx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4.xml"/><Relationship Id="rId11" Type="http://schemas.openxmlformats.org/officeDocument/2006/relationships/slide" Target="slides/slide5.xml"/><Relationship Id="rId22" Type="http://schemas.openxmlformats.org/officeDocument/2006/relationships/slide" Target="slides/slide16.xml"/><Relationship Id="rId10" Type="http://schemas.openxmlformats.org/officeDocument/2006/relationships/slide" Target="slides/slide4.xml"/><Relationship Id="rId21" Type="http://schemas.openxmlformats.org/officeDocument/2006/relationships/slide" Target="slides/slide15.xml"/><Relationship Id="rId13" Type="http://schemas.openxmlformats.org/officeDocument/2006/relationships/slide" Target="slides/slide7.xml"/><Relationship Id="rId24" Type="http://schemas.openxmlformats.org/officeDocument/2006/relationships/slide" Target="slides/slide18.xml"/><Relationship Id="rId12" Type="http://schemas.openxmlformats.org/officeDocument/2006/relationships/slide" Target="slides/slide6.xml"/><Relationship Id="rId23" Type="http://schemas.openxmlformats.org/officeDocument/2006/relationships/slide" Target="slides/slide17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5" Type="http://schemas.openxmlformats.org/officeDocument/2006/relationships/slideMaster" Target="slideMasters/slideMaster1.xml"/><Relationship Id="rId19" Type="http://schemas.openxmlformats.org/officeDocument/2006/relationships/slide" Target="slides/slide13.xml"/><Relationship Id="rId6" Type="http://schemas.openxmlformats.org/officeDocument/2006/relationships/notesMaster" Target="notesMasters/notesMaster1.xml"/><Relationship Id="rId18" Type="http://schemas.openxmlformats.org/officeDocument/2006/relationships/slide" Target="slides/slide12.xml"/><Relationship Id="rId7" Type="http://schemas.openxmlformats.org/officeDocument/2006/relationships/slide" Target="slides/slide1.xml"/><Relationship Id="rId8" Type="http://schemas.openxmlformats.org/officeDocument/2006/relationships/slide" Target="slides/slide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7" name="Google Shape;147;p1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3" name="Google Shape;153;p1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8" name="Google Shape;158;p1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3" name="Google Shape;163;p1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8" name="Google Shape;168;p1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6" name="Google Shape;176;p1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2" name="Google Shape;182;p1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7" name="Google Shape;187;p1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4" name="Google Shape;194;p1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0" name="Google Shape;90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5" name="Google Shape;95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0" name="Google Shape;100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5" name="Google Shape;105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9" name="Google Shape;119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4" name="Google Shape;124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4" name="Google Shape;134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2" name="Google Shape;142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2"/>
          <p:cNvSpPr txBox="1"/>
          <p:nvPr>
            <p:ph idx="1" type="body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/>
        </p:txBody>
      </p:sp>
      <p:sp>
        <p:nvSpPr>
          <p:cNvPr id="14" name="Google Shape;14;p2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2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2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sz="4000" cap="none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1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/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/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/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9pPr>
          </a:lstStyle>
          <a:p/>
        </p:txBody>
      </p:sp>
      <p:sp>
        <p:nvSpPr>
          <p:cNvPr id="71" name="Google Shape;71;p11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1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1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2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/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/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/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9pPr>
          </a:lstStyle>
          <a:p/>
        </p:txBody>
      </p:sp>
      <p:sp>
        <p:nvSpPr>
          <p:cNvPr id="77" name="Google Shape;77;p12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2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2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3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3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4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9pPr>
          </a:lstStyle>
          <a:p/>
        </p:txBody>
      </p:sp>
      <p:sp>
        <p:nvSpPr>
          <p:cNvPr id="24" name="Google Shape;24;p4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9pPr>
          </a:lstStyle>
          <a:p/>
        </p:txBody>
      </p:sp>
      <p:sp>
        <p:nvSpPr>
          <p:cNvPr id="25" name="Google Shape;25;p4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4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4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5"/>
          <p:cNvSpPr txBox="1"/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" name="Google Shape;30;p5"/>
          <p:cNvSpPr txBox="1"/>
          <p:nvPr>
            <p:ph idx="1" type="body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/>
        </p:txBody>
      </p:sp>
      <p:sp>
        <p:nvSpPr>
          <p:cNvPr id="31" name="Google Shape;31;p5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5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" name="Google Shape;33;p5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6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" name="Google Shape;36;p6"/>
          <p:cNvSpPr txBox="1"/>
          <p:nvPr>
            <p:ph idx="1" type="body"/>
          </p:nvPr>
        </p:nvSpPr>
        <p:spPr>
          <a:xfrm rot="5400000">
            <a:off x="2309019" y="-251619"/>
            <a:ext cx="4525962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/>
        </p:txBody>
      </p:sp>
      <p:sp>
        <p:nvSpPr>
          <p:cNvPr id="37" name="Google Shape;37;p6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6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6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sz="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7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43" name="Google Shape;43;p7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9pPr>
          </a:lstStyle>
          <a:p/>
        </p:txBody>
      </p:sp>
      <p:sp>
        <p:nvSpPr>
          <p:cNvPr id="44" name="Google Shape;44;p7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5" name="Google Shape;45;p7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6" name="Google Shape;46;p7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8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sz="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8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/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/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/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/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9pPr>
          </a:lstStyle>
          <a:p/>
        </p:txBody>
      </p:sp>
      <p:sp>
        <p:nvSpPr>
          <p:cNvPr id="50" name="Google Shape;50;p8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9pPr>
          </a:lstStyle>
          <a:p/>
        </p:txBody>
      </p:sp>
      <p:sp>
        <p:nvSpPr>
          <p:cNvPr id="51" name="Google Shape;51;p8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8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8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9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9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9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0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0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9pPr>
          </a:lstStyle>
          <a:p/>
        </p:txBody>
      </p:sp>
      <p:sp>
        <p:nvSpPr>
          <p:cNvPr id="62" name="Google Shape;62;p10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9pPr>
          </a:lstStyle>
          <a:p/>
        </p:txBody>
      </p:sp>
      <p:sp>
        <p:nvSpPr>
          <p:cNvPr id="63" name="Google Shape;63;p10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9pPr>
          </a:lstStyle>
          <a:p/>
        </p:txBody>
      </p:sp>
      <p:sp>
        <p:nvSpPr>
          <p:cNvPr id="64" name="Google Shape;64;p10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9pPr>
          </a:lstStyle>
          <a:p/>
        </p:txBody>
      </p:sp>
      <p:sp>
        <p:nvSpPr>
          <p:cNvPr id="65" name="Google Shape;65;p10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0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0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" name="Google Shape;9;p1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0" name="Google Shape;10;p1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>
              <a:solidFill>
                <a:srgbClr val="000000"/>
              </a:solidFill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transition>
    <p:push/>
  </p:transition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8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2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3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9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3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0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4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5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7.xml"/><Relationship Id="rId3" Type="http://schemas.openxmlformats.org/officeDocument/2006/relationships/hyperlink" Target="https://www.youtube.com/watch?v=HtDIFA5KhWo" TargetMode="Externa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8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6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7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5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3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524288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</a:pPr>
            <a:r>
              <a:rPr b="1" i="0" lang="en-US" sz="1800" u="sng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*  Learning Objective:p 202</a:t>
            </a:r>
            <a:br>
              <a:rPr b="1" i="0" lang="en-US" sz="1800" u="sng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i="0" lang="en-US" sz="4800" u="sng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Lack of Support</a:t>
            </a:r>
            <a:br>
              <a:rPr b="1" i="0" lang="en-US" sz="1800" u="sng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</a:br>
            <a:endParaRPr/>
          </a:p>
        </p:txBody>
      </p:sp>
      <p:sp>
        <p:nvSpPr>
          <p:cNvPr id="85" name="Google Shape;85;p13"/>
          <p:cNvSpPr txBox="1"/>
          <p:nvPr>
            <p:ph idx="1" type="body"/>
          </p:nvPr>
        </p:nvSpPr>
        <p:spPr>
          <a:xfrm>
            <a:off x="457200" y="1600200"/>
            <a:ext cx="4114800" cy="35814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524288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1800" u="sng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Success Criteria: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</a:pPr>
            <a:r>
              <a:rPr b="0" i="0" lang="en-US" sz="36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Lack of support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</a:pPr>
            <a:r>
              <a:rPr b="0" i="0" lang="en-US" sz="36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Obstacles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</a:pPr>
            <a:r>
              <a:rPr b="0" i="0" lang="en-US" sz="36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Diet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</a:pPr>
            <a:r>
              <a:rPr b="0" i="0" lang="en-US" sz="36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Smoking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</a:pPr>
            <a:r>
              <a:rPr b="0" i="0" lang="en-US" sz="36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Alcohol</a:t>
            </a:r>
            <a:endParaRPr/>
          </a:p>
        </p:txBody>
      </p:sp>
      <p:sp>
        <p:nvSpPr>
          <p:cNvPr id="86" name="Google Shape;86;p13"/>
          <p:cNvSpPr txBox="1"/>
          <p:nvPr/>
        </p:nvSpPr>
        <p:spPr>
          <a:xfrm>
            <a:off x="457200" y="5334000"/>
            <a:ext cx="8382000" cy="784225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1800" u="sng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Why am I doing this ?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1800" u="sng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 all need a little help from our friends</a:t>
            </a:r>
            <a:endParaRPr/>
          </a:p>
        </p:txBody>
      </p:sp>
      <p:pic>
        <p:nvPicPr>
          <p:cNvPr id="87" name="Google Shape;87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684712" y="1397000"/>
            <a:ext cx="4152900" cy="3784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9" name="Google Shape;149;p2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2400" y="152400"/>
            <a:ext cx="8991600" cy="6553200"/>
          </a:xfrm>
          <a:prstGeom prst="rect">
            <a:avLst/>
          </a:prstGeom>
          <a:noFill/>
          <a:ln>
            <a:noFill/>
          </a:ln>
        </p:spPr>
      </p:pic>
      <p:sp>
        <p:nvSpPr>
          <p:cNvPr id="150" name="Google Shape;150;p22"/>
          <p:cNvSpPr txBox="1"/>
          <p:nvPr/>
        </p:nvSpPr>
        <p:spPr>
          <a:xfrm>
            <a:off x="5562600" y="2890837"/>
            <a:ext cx="2743200" cy="584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200"/>
              <a:buFont typeface="Arial"/>
              <a:buNone/>
            </a:pPr>
            <a:r>
              <a:rPr b="0" i="0" lang="en-US" sz="32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EXTENSION</a:t>
            </a:r>
            <a:endParaRPr/>
          </a:p>
        </p:txBody>
      </p:sp>
    </p:spTree>
  </p:cSld>
  <p:clrMapOvr>
    <a:masterClrMapping/>
  </p:clrMapOvr>
  <p:transition>
    <p:push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5" name="Google Shape;155;p2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28600" y="152400"/>
            <a:ext cx="8937625" cy="5334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0" name="Google Shape;160;p2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04800" y="228600"/>
            <a:ext cx="8610600" cy="6629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5" name="Google Shape;165;p2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28600" y="152400"/>
            <a:ext cx="8493125" cy="5943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0" name="Google Shape;170;p2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937" y="152400"/>
            <a:ext cx="9136062" cy="6861175"/>
          </a:xfrm>
          <a:prstGeom prst="rect">
            <a:avLst/>
          </a:prstGeom>
          <a:noFill/>
          <a:ln>
            <a:noFill/>
          </a:ln>
        </p:spPr>
      </p:pic>
      <p:sp>
        <p:nvSpPr>
          <p:cNvPr id="171" name="Google Shape;171;p26"/>
          <p:cNvSpPr txBox="1"/>
          <p:nvPr/>
        </p:nvSpPr>
        <p:spPr>
          <a:xfrm>
            <a:off x="1828800" y="838200"/>
            <a:ext cx="1676400" cy="584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200"/>
              <a:buFont typeface="Arial"/>
              <a:buNone/>
            </a:pPr>
            <a:r>
              <a:rPr b="0" i="0" lang="en-US" sz="32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Join in</a:t>
            </a:r>
            <a:endParaRPr/>
          </a:p>
        </p:txBody>
      </p:sp>
      <p:sp>
        <p:nvSpPr>
          <p:cNvPr id="172" name="Google Shape;172;p26"/>
          <p:cNvSpPr txBox="1"/>
          <p:nvPr/>
        </p:nvSpPr>
        <p:spPr>
          <a:xfrm>
            <a:off x="3810000" y="838200"/>
            <a:ext cx="1676400" cy="10779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200"/>
              <a:buFont typeface="Arial"/>
              <a:buNone/>
            </a:pPr>
            <a:r>
              <a:rPr b="0" i="0" lang="en-US" sz="32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Not offer</a:t>
            </a:r>
            <a:endParaRPr/>
          </a:p>
        </p:txBody>
      </p:sp>
      <p:sp>
        <p:nvSpPr>
          <p:cNvPr id="173" name="Google Shape;173;p26"/>
          <p:cNvSpPr txBox="1"/>
          <p:nvPr/>
        </p:nvSpPr>
        <p:spPr>
          <a:xfrm>
            <a:off x="5630862" y="866775"/>
            <a:ext cx="3513137" cy="10763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200"/>
              <a:buFont typeface="Arial"/>
              <a:buNone/>
            </a:pPr>
            <a:r>
              <a:rPr b="0" i="0" lang="en-US" sz="32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Join weight watchers</a:t>
            </a:r>
            <a:endParaRPr/>
          </a:p>
        </p:txBody>
      </p:sp>
    </p:spTree>
  </p:cSld>
  <p:clrMapOvr>
    <a:masterClrMapping/>
  </p:clrMapOvr>
  <p:transition>
    <p:push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8" name="Google Shape;178;p27"/>
          <p:cNvPicPr preferRelativeResize="0"/>
          <p:nvPr/>
        </p:nvPicPr>
        <p:blipFill rotWithShape="1">
          <a:blip r:embed="rId3">
            <a:alphaModFix/>
          </a:blip>
          <a:srcRect b="7747" l="-1263" r="1262" t="-834"/>
          <a:stretch/>
        </p:blipFill>
        <p:spPr>
          <a:xfrm>
            <a:off x="152400" y="31750"/>
            <a:ext cx="8763000" cy="6592887"/>
          </a:xfrm>
          <a:prstGeom prst="rect">
            <a:avLst/>
          </a:prstGeom>
          <a:noFill/>
          <a:ln>
            <a:noFill/>
          </a:ln>
        </p:spPr>
      </p:pic>
      <p:sp>
        <p:nvSpPr>
          <p:cNvPr id="179" name="Google Shape;179;p27"/>
          <p:cNvSpPr txBox="1"/>
          <p:nvPr/>
        </p:nvSpPr>
        <p:spPr>
          <a:xfrm>
            <a:off x="3124200" y="2514600"/>
            <a:ext cx="4800600" cy="10779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200"/>
              <a:buFont typeface="Arial"/>
              <a:buNone/>
            </a:pPr>
            <a:r>
              <a:rPr b="0" i="0" lang="en-US" sz="32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Ask Roy to NOT serve pudding</a:t>
            </a:r>
            <a:endParaRPr/>
          </a:p>
        </p:txBody>
      </p:sp>
    </p:spTree>
  </p:cSld>
  <p:clrMapOvr>
    <a:masterClrMapping/>
  </p:clrMapOvr>
  <p:transition>
    <p:push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" name="Google Shape;184;p2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2400" y="20637"/>
            <a:ext cx="8867775" cy="577056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29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40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0" name="Google Shape;190;p29"/>
          <p:cNvSpPr txBox="1"/>
          <p:nvPr>
            <p:ph idx="1" type="body"/>
          </p:nvPr>
        </p:nvSpPr>
        <p:spPr>
          <a:xfrm>
            <a:off x="457200" y="1600200"/>
            <a:ext cx="40386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0" i="0" lang="en-US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SMHW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0" i="0" lang="en-US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h&amp;sc c3 lac no support</a:t>
            </a:r>
            <a:endParaRPr/>
          </a:p>
          <a:p>
            <a:pPr indent="-165100" lvl="0" marL="3429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t/>
            </a:r>
            <a:endParaRPr b="0" i="0" sz="28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1" name="Google Shape;191;p29"/>
          <p:cNvSpPr txBox="1"/>
          <p:nvPr>
            <p:ph idx="2" type="body"/>
          </p:nvPr>
        </p:nvSpPr>
        <p:spPr>
          <a:xfrm>
            <a:off x="4648200" y="1600200"/>
            <a:ext cx="40386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Video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Ex - </a:t>
            </a:r>
            <a:r>
              <a:rPr b="0" i="0" lang="en-US" sz="28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https://www.youtube.com/watch?v=HtDIFA5KhWo</a:t>
            </a:r>
            <a:endParaRPr/>
          </a:p>
        </p:txBody>
      </p:sp>
    </p:spTree>
  </p:cSld>
  <p:clrMapOvr>
    <a:masterClrMapping/>
  </p:clrMapOvr>
  <p:transition>
    <p:push/>
  </p:transition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30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524288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</a:pPr>
            <a:r>
              <a:rPr b="1" i="0" lang="en-US" sz="1800" u="sng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*  Learning Objective:p 202</a:t>
            </a:r>
            <a:br>
              <a:rPr b="1" i="0" lang="en-US" sz="1800" u="sng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i="0" lang="en-US" sz="4800" u="sng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Lack of Support</a:t>
            </a:r>
            <a:br>
              <a:rPr b="1" i="0" lang="en-US" sz="1800" u="sng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</a:br>
            <a:endParaRPr/>
          </a:p>
        </p:txBody>
      </p:sp>
      <p:sp>
        <p:nvSpPr>
          <p:cNvPr id="197" name="Google Shape;197;p30"/>
          <p:cNvSpPr txBox="1"/>
          <p:nvPr>
            <p:ph idx="1" type="body"/>
          </p:nvPr>
        </p:nvSpPr>
        <p:spPr>
          <a:xfrm>
            <a:off x="457200" y="1600200"/>
            <a:ext cx="4114800" cy="35814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524288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1800" u="sng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Success Criteria: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</a:pPr>
            <a:r>
              <a:rPr b="0" i="0" lang="en-US" sz="36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Lack of support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</a:pPr>
            <a:r>
              <a:rPr b="0" i="0" lang="en-US" sz="36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Obstacles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</a:pPr>
            <a:r>
              <a:rPr b="0" i="0" lang="en-US" sz="36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Diet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</a:pPr>
            <a:r>
              <a:rPr b="0" i="0" lang="en-US" sz="36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Smoking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</a:pPr>
            <a:r>
              <a:rPr b="0" i="0" lang="en-US" sz="36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Alcohol</a:t>
            </a:r>
            <a:endParaRPr/>
          </a:p>
        </p:txBody>
      </p:sp>
      <p:sp>
        <p:nvSpPr>
          <p:cNvPr id="198" name="Google Shape;198;p30"/>
          <p:cNvSpPr txBox="1"/>
          <p:nvPr/>
        </p:nvSpPr>
        <p:spPr>
          <a:xfrm>
            <a:off x="457200" y="5334000"/>
            <a:ext cx="8382000" cy="784225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1800" u="sng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Why am I doing this ?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1800" u="sng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 all need a little help from our friends</a:t>
            </a:r>
            <a:endParaRPr/>
          </a:p>
        </p:txBody>
      </p:sp>
      <p:pic>
        <p:nvPicPr>
          <p:cNvPr id="199" name="Google Shape;199;p3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684712" y="1397000"/>
            <a:ext cx="4152900" cy="3784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" name="Google Shape;92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90600" y="609600"/>
            <a:ext cx="7483475" cy="4876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" name="Google Shape;97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2400" y="152400"/>
            <a:ext cx="8991600" cy="6324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" name="Google Shape;102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8959850" cy="6629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7" name="Google Shape;107;p17"/>
          <p:cNvGraphicFramePr/>
          <p:nvPr/>
        </p:nvGraphicFramePr>
        <p:xfrm>
          <a:off x="304800" y="1524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{EC83AD53-7B30-48B5-9772-75106D466D72}</a:tableStyleId>
              </a:tblPr>
              <a:tblGrid>
                <a:gridCol w="4343400"/>
                <a:gridCol w="4343400"/>
              </a:tblGrid>
              <a:tr h="392100">
                <a:tc gridSpan="2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Calibri"/>
                        <a:buNone/>
                      </a:pPr>
                      <a:r>
                        <a:rPr b="1" i="0" lang="en-US" sz="2400" u="sng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Lack of support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</a:tr>
              <a:tr h="1173150">
                <a:tc gridSpan="2"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Calibri"/>
                        <a:buNone/>
                      </a:pPr>
                      <a:r>
                        <a:rPr b="0" i="0" lang="en-US" sz="24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Lack of support leads to people doing what with Health &amp; support plans?</a:t>
                      </a:r>
                      <a:endParaRPr b="0" i="0" sz="16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Calibri"/>
                        <a:buNone/>
                      </a:pPr>
                      <a:r>
                        <a:rPr b="0" i="0" lang="en-US" sz="24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</a:tr>
              <a:tr h="523875">
                <a:tc gridSpan="2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Calibri"/>
                        <a:buNone/>
                      </a:pPr>
                      <a:r>
                        <a:rPr b="0" i="0" lang="en-US" sz="24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4 problems with no DIET support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D9D9"/>
                    </a:solidFill>
                  </a:tcPr>
                </a:tc>
                <a:tc hMerge="1"/>
              </a:tr>
              <a:tr h="10493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Calibri"/>
                        <a:buNone/>
                      </a:pPr>
                      <a:r>
                        <a:rPr b="0" i="0" lang="en-US" sz="24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 Surrounded by people who…</a:t>
                      </a:r>
                      <a:endParaRPr b="0" i="0" sz="16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Calibri"/>
                        <a:buNone/>
                      </a:pPr>
                      <a:r>
                        <a:rPr b="0" i="0" lang="en-US" sz="24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Calibri"/>
                        <a:buNone/>
                      </a:pPr>
                      <a:r>
                        <a:rPr b="0" i="0" lang="en-US" sz="24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 Fed by someone who….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D9D9"/>
                    </a:solidFill>
                  </a:tcPr>
                </a:tc>
              </a:tr>
              <a:tr h="10477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Calibri"/>
                        <a:buNone/>
                      </a:pPr>
                      <a:r>
                        <a:rPr b="0" i="0" lang="en-US" sz="24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3 Tempted by….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Calibri"/>
                        <a:buNone/>
                      </a:pPr>
                      <a:r>
                        <a:rPr b="0" i="0" lang="en-US" sz="24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4 Treated to…</a:t>
                      </a:r>
                      <a:endParaRPr b="0" i="0" sz="16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Calibri"/>
                        <a:buNone/>
                      </a:pPr>
                      <a:r>
                        <a:rPr b="0" i="0" lang="en-US" sz="24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D9D9"/>
                    </a:solidFill>
                  </a:tcPr>
                </a:tc>
              </a:tr>
              <a:tr h="525450">
                <a:tc gridSpan="2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Calibri"/>
                        <a:buNone/>
                      </a:pPr>
                      <a:r>
                        <a:rPr b="0" i="0" lang="en-US" sz="24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4 solutions to overcome obstacles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FBFBF"/>
                    </a:solidFill>
                  </a:tcPr>
                </a:tc>
                <a:tc hMerge="1"/>
              </a:tr>
              <a:tr h="1047750">
                <a:tc>
                  <a:txBody>
                    <a:bodyPr/>
                    <a:lstStyle/>
                    <a:p>
                      <a:pPr indent="-342900" lvl="0" marL="34290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Arial"/>
                        <a:buAutoNum type="arabicPeriod"/>
                      </a:pPr>
                      <a:r>
                        <a:rPr b="0" i="0" lang="en-US" sz="24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Other people could..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indent="-342900" lvl="0" marL="34290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Arial"/>
                        <a:buAutoNum type="arabicPeriod"/>
                      </a:pPr>
                      <a:r>
                        <a:rPr b="0" i="0" lang="en-US" sz="24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Hide…</a:t>
                      </a:r>
                      <a:endParaRPr b="0" i="0" sz="16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-342900" lvl="0" marL="34290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Calibri"/>
                        <a:buNone/>
                      </a:pPr>
                      <a:r>
                        <a:rPr b="0" i="0" lang="en-US" sz="24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FBFBF"/>
                    </a:solidFill>
                  </a:tcPr>
                </a:tc>
              </a:tr>
              <a:tr h="782625">
                <a:tc>
                  <a:txBody>
                    <a:bodyPr/>
                    <a:lstStyle/>
                    <a:p>
                      <a:pPr indent="-342900" lvl="0" marL="34290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Arial"/>
                        <a:buAutoNum type="arabicPeriod"/>
                      </a:pPr>
                      <a:r>
                        <a:rPr b="0" i="0" lang="en-US" sz="24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Instead of eating out you could..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indent="-342900" lvl="0" marL="34290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Arial"/>
                        <a:buAutoNum type="arabicPeriod"/>
                      </a:pPr>
                      <a:r>
                        <a:rPr b="0" i="0" lang="en-US" sz="24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Pick options that are..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FBFBF"/>
                    </a:solidFill>
                  </a:tcPr>
                </a:tc>
              </a:tr>
            </a:tbl>
          </a:graphicData>
        </a:graphic>
      </p:graphicFrame>
      <p:sp>
        <p:nvSpPr>
          <p:cNvPr id="108" name="Google Shape;108;p17"/>
          <p:cNvSpPr txBox="1"/>
          <p:nvPr/>
        </p:nvSpPr>
        <p:spPr>
          <a:xfrm>
            <a:off x="1295400" y="990600"/>
            <a:ext cx="3200400" cy="584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200"/>
              <a:buFont typeface="Arial"/>
              <a:buNone/>
            </a:pPr>
            <a:r>
              <a:rPr b="0" i="0" lang="en-US" sz="32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Giving up </a:t>
            </a:r>
            <a:endParaRPr/>
          </a:p>
        </p:txBody>
      </p:sp>
      <p:sp>
        <p:nvSpPr>
          <p:cNvPr id="109" name="Google Shape;109;p17"/>
          <p:cNvSpPr txBox="1"/>
          <p:nvPr/>
        </p:nvSpPr>
        <p:spPr>
          <a:xfrm>
            <a:off x="685800" y="2590800"/>
            <a:ext cx="3200400" cy="584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200"/>
              <a:buFont typeface="Arial"/>
              <a:buNone/>
            </a:pPr>
            <a:r>
              <a:rPr b="0" i="0" lang="en-US" sz="32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Eat takeaways</a:t>
            </a:r>
            <a:endParaRPr/>
          </a:p>
        </p:txBody>
      </p:sp>
      <p:sp>
        <p:nvSpPr>
          <p:cNvPr id="110" name="Google Shape;110;p17"/>
          <p:cNvSpPr txBox="1"/>
          <p:nvPr/>
        </p:nvSpPr>
        <p:spPr>
          <a:xfrm>
            <a:off x="5257800" y="2590800"/>
            <a:ext cx="3200400" cy="584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200"/>
              <a:buFont typeface="Arial"/>
              <a:buNone/>
            </a:pPr>
            <a:r>
              <a:rPr b="0" i="0" lang="en-US" sz="32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Giving up </a:t>
            </a:r>
            <a:endParaRPr/>
          </a:p>
        </p:txBody>
      </p:sp>
      <p:sp>
        <p:nvSpPr>
          <p:cNvPr id="111" name="Google Shape;111;p17"/>
          <p:cNvSpPr txBox="1"/>
          <p:nvPr/>
        </p:nvSpPr>
        <p:spPr>
          <a:xfrm>
            <a:off x="914400" y="3606800"/>
            <a:ext cx="3200400" cy="584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200"/>
              <a:buFont typeface="Arial"/>
              <a:buNone/>
            </a:pPr>
            <a:r>
              <a:rPr b="0" i="0" lang="en-US" sz="32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chocolate</a:t>
            </a:r>
            <a:endParaRPr/>
          </a:p>
        </p:txBody>
      </p:sp>
      <p:sp>
        <p:nvSpPr>
          <p:cNvPr id="112" name="Google Shape;112;p17"/>
          <p:cNvSpPr txBox="1"/>
          <p:nvPr/>
        </p:nvSpPr>
        <p:spPr>
          <a:xfrm>
            <a:off x="4724400" y="3606800"/>
            <a:ext cx="3200400" cy="584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200"/>
              <a:buFont typeface="Arial"/>
              <a:buNone/>
            </a:pPr>
            <a:r>
              <a:rPr b="0" i="0" lang="en-US" sz="32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Meals out</a:t>
            </a:r>
            <a:endParaRPr/>
          </a:p>
        </p:txBody>
      </p:sp>
      <p:sp>
        <p:nvSpPr>
          <p:cNvPr id="113" name="Google Shape;113;p17"/>
          <p:cNvSpPr txBox="1"/>
          <p:nvPr/>
        </p:nvSpPr>
        <p:spPr>
          <a:xfrm>
            <a:off x="785812" y="5321300"/>
            <a:ext cx="3200400" cy="5857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200"/>
              <a:buFont typeface="Arial"/>
              <a:buNone/>
            </a:pPr>
            <a:r>
              <a:rPr b="0" i="0" lang="en-US" sz="32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Join in diet</a:t>
            </a:r>
            <a:endParaRPr/>
          </a:p>
        </p:txBody>
      </p:sp>
      <p:sp>
        <p:nvSpPr>
          <p:cNvPr id="114" name="Google Shape;114;p17"/>
          <p:cNvSpPr txBox="1"/>
          <p:nvPr/>
        </p:nvSpPr>
        <p:spPr>
          <a:xfrm>
            <a:off x="4872037" y="5321300"/>
            <a:ext cx="3200400" cy="5857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200"/>
              <a:buFont typeface="Arial"/>
              <a:buNone/>
            </a:pPr>
            <a:r>
              <a:rPr b="0" i="0" lang="en-US" sz="32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biscuits</a:t>
            </a:r>
            <a:endParaRPr/>
          </a:p>
        </p:txBody>
      </p:sp>
      <p:sp>
        <p:nvSpPr>
          <p:cNvPr id="115" name="Google Shape;115;p17"/>
          <p:cNvSpPr txBox="1"/>
          <p:nvPr/>
        </p:nvSpPr>
        <p:spPr>
          <a:xfrm>
            <a:off x="1671637" y="6188075"/>
            <a:ext cx="3200400" cy="584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200"/>
              <a:buFont typeface="Arial"/>
              <a:buNone/>
            </a:pPr>
            <a:r>
              <a:rPr b="0" i="0" lang="en-US" sz="32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Go bowling</a:t>
            </a:r>
            <a:endParaRPr/>
          </a:p>
        </p:txBody>
      </p:sp>
      <p:sp>
        <p:nvSpPr>
          <p:cNvPr id="116" name="Google Shape;116;p17"/>
          <p:cNvSpPr txBox="1"/>
          <p:nvPr/>
        </p:nvSpPr>
        <p:spPr>
          <a:xfrm>
            <a:off x="5105400" y="6110287"/>
            <a:ext cx="3200400" cy="584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200"/>
              <a:buFont typeface="Arial"/>
              <a:buNone/>
            </a:pPr>
            <a:r>
              <a:rPr b="0" i="0" lang="en-US" sz="32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healthier</a:t>
            </a:r>
            <a:endParaRPr/>
          </a:p>
        </p:txBody>
      </p:sp>
    </p:spTree>
  </p:cSld>
  <p:clrMapOvr>
    <a:masterClrMapping/>
  </p:clrMapOvr>
  <p:transition>
    <p:push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1" name="Google Shape;121;p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81000" y="304800"/>
            <a:ext cx="8610600" cy="6400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6" name="Google Shape;126;p19"/>
          <p:cNvGraphicFramePr/>
          <p:nvPr/>
        </p:nvGraphicFramePr>
        <p:xfrm>
          <a:off x="0" y="1524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{EC83AD53-7B30-48B5-9772-75106D466D72}</a:tableStyleId>
              </a:tblPr>
              <a:tblGrid>
                <a:gridCol w="2362200"/>
                <a:gridCol w="2057400"/>
                <a:gridCol w="1600200"/>
                <a:gridCol w="2819400"/>
              </a:tblGrid>
              <a:tr h="427025">
                <a:tc gridSpan="4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Calibri"/>
                        <a:buNone/>
                      </a:pPr>
                      <a:r>
                        <a:rPr b="0" i="0" lang="en-US" sz="24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Smoking obstacles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hMerge="1"/>
              </a:tr>
              <a:tr h="1279525">
                <a:tc gridSpan="2"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Calibri"/>
                        <a:buNone/>
                      </a:pPr>
                      <a:r>
                        <a:rPr b="0" i="0" lang="en-US" sz="24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Its harder to give up if other people keep…</a:t>
                      </a:r>
                      <a:endParaRPr b="0" i="0" sz="16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Calibri"/>
                        <a:buNone/>
                      </a:pPr>
                      <a:r>
                        <a:rPr b="0" i="0" lang="en-US" sz="24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gridSpan="2"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Calibri"/>
                        <a:buNone/>
                      </a:pPr>
                      <a:r>
                        <a:rPr b="0" i="0" lang="en-US" sz="24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Other people may not want you to quit because..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</a:tr>
              <a:tr h="427025">
                <a:tc gridSpan="4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Calibri"/>
                        <a:buNone/>
                      </a:pPr>
                      <a:r>
                        <a:rPr b="0" i="0" lang="en-US" sz="24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Smoking solutions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hMerge="1"/>
              </a:tr>
              <a:tr h="4267200">
                <a:tc>
                  <a:txBody>
                    <a:bodyPr/>
                    <a:lstStyle/>
                    <a:p>
                      <a:pPr indent="-342900" lvl="0" marL="34290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Arial"/>
                        <a:buAutoNum type="arabicPeriod"/>
                      </a:pPr>
                      <a:r>
                        <a:rPr b="0" i="0" lang="en-US" sz="24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Explain that you…</a:t>
                      </a:r>
                      <a:endParaRPr b="0" i="0" sz="16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-342900" lvl="0" marL="34290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Calibri"/>
                        <a:buNone/>
                      </a:pPr>
                      <a:r>
                        <a:rPr b="0" i="0" lang="en-US" sz="24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gridSpan="2">
                  <a:txBody>
                    <a:bodyPr/>
                    <a:lstStyle/>
                    <a:p>
                      <a:pPr indent="-342900" lvl="0" marL="34290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Arial"/>
                        <a:buAutoNum type="arabicPeriod"/>
                      </a:pPr>
                      <a:r>
                        <a:rPr b="0" i="0" lang="en-US" sz="24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Ask people…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>
                  <a:txBody>
                    <a:bodyPr/>
                    <a:lstStyle/>
                    <a:p>
                      <a:pPr indent="-342900" lvl="0" marL="34290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Arial"/>
                        <a:buAutoNum type="arabicPeriod"/>
                      </a:pPr>
                      <a:r>
                        <a:rPr b="0" i="0" lang="en-US" sz="24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Try to persuade..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127" name="Google Shape;127;p19"/>
          <p:cNvSpPr txBox="1"/>
          <p:nvPr/>
        </p:nvSpPr>
        <p:spPr>
          <a:xfrm>
            <a:off x="-23812" y="1295400"/>
            <a:ext cx="4495800" cy="584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200"/>
              <a:buFont typeface="Arial"/>
              <a:buNone/>
            </a:pPr>
            <a:r>
              <a:rPr b="0" i="0" lang="en-US" sz="32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Offering cigarettes</a:t>
            </a:r>
            <a:endParaRPr/>
          </a:p>
        </p:txBody>
      </p:sp>
      <p:sp>
        <p:nvSpPr>
          <p:cNvPr id="128" name="Google Shape;128;p19"/>
          <p:cNvSpPr txBox="1"/>
          <p:nvPr/>
        </p:nvSpPr>
        <p:spPr>
          <a:xfrm>
            <a:off x="4876800" y="803275"/>
            <a:ext cx="3962400" cy="10763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200"/>
              <a:buFont typeface="Arial"/>
              <a:buNone/>
            </a:pPr>
            <a:r>
              <a:rPr b="0" i="0" lang="en-US" sz="32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                Make THEM feel better</a:t>
            </a:r>
            <a:endParaRPr/>
          </a:p>
        </p:txBody>
      </p:sp>
      <p:sp>
        <p:nvSpPr>
          <p:cNvPr id="129" name="Google Shape;129;p19"/>
          <p:cNvSpPr txBox="1"/>
          <p:nvPr/>
        </p:nvSpPr>
        <p:spPr>
          <a:xfrm>
            <a:off x="2795587" y="2814637"/>
            <a:ext cx="2081212" cy="1568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200"/>
              <a:buFont typeface="Arial"/>
              <a:buNone/>
            </a:pPr>
            <a:r>
              <a:rPr b="0" i="0" lang="en-US" sz="32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To not OFFER you a fag</a:t>
            </a:r>
            <a:endParaRPr/>
          </a:p>
        </p:txBody>
      </p:sp>
      <p:sp>
        <p:nvSpPr>
          <p:cNvPr id="130" name="Google Shape;130;p19"/>
          <p:cNvSpPr txBox="1"/>
          <p:nvPr/>
        </p:nvSpPr>
        <p:spPr>
          <a:xfrm>
            <a:off x="128587" y="3490912"/>
            <a:ext cx="2081212" cy="10779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200"/>
              <a:buFont typeface="Arial"/>
              <a:buNone/>
            </a:pPr>
            <a:r>
              <a:rPr b="0" i="0" lang="en-US" sz="32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WANT to quit</a:t>
            </a:r>
            <a:endParaRPr/>
          </a:p>
        </p:txBody>
      </p:sp>
      <p:sp>
        <p:nvSpPr>
          <p:cNvPr id="131" name="Google Shape;131;p19"/>
          <p:cNvSpPr txBox="1"/>
          <p:nvPr/>
        </p:nvSpPr>
        <p:spPr>
          <a:xfrm>
            <a:off x="6324600" y="3060700"/>
            <a:ext cx="2081212" cy="15700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200"/>
              <a:buFont typeface="Arial"/>
              <a:buNone/>
            </a:pPr>
            <a:r>
              <a:rPr b="0" i="0" lang="en-US" sz="32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Others to join you  to quit</a:t>
            </a:r>
            <a:endParaRPr/>
          </a:p>
        </p:txBody>
      </p:sp>
    </p:spTree>
  </p:cSld>
  <p:clrMapOvr>
    <a:masterClrMapping/>
  </p:clrMapOvr>
  <p:transition>
    <p:push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" name="Google Shape;136;p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28600" y="228600"/>
            <a:ext cx="8558212" cy="213360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137" name="Google Shape;137;p20"/>
          <p:cNvGraphicFramePr/>
          <p:nvPr/>
        </p:nvGraphicFramePr>
        <p:xfrm>
          <a:off x="228600" y="26670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{EC83AD53-7B30-48B5-9772-75106D466D72}</a:tableStyleId>
              </a:tblPr>
              <a:tblGrid>
                <a:gridCol w="4278300"/>
                <a:gridCol w="4279900"/>
              </a:tblGrid>
              <a:tr h="457200">
                <a:tc gridSpan="2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Calibri"/>
                        <a:buNone/>
                      </a:pPr>
                      <a:r>
                        <a:rPr b="0" i="0" lang="en-US" sz="28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Alcohol problems: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6A6A6"/>
                    </a:solidFill>
                  </a:tcPr>
                </a:tc>
                <a:tc hMerge="1"/>
              </a:tr>
              <a:tr h="2590800">
                <a:tc>
                  <a:txBody>
                    <a:bodyPr/>
                    <a:lstStyle/>
                    <a:p>
                      <a:pPr indent="-342900" lvl="0" marL="34290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Arial"/>
                        <a:buAutoNum type="arabicPeriod"/>
                      </a:pPr>
                      <a:r>
                        <a:rPr b="0" i="0" lang="en-US" sz="28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If people drink alcohol with…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indent="-342900" lvl="0" marL="34290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Arial"/>
                        <a:buAutoNum type="arabicPeriod"/>
                      </a:pPr>
                      <a:r>
                        <a:rPr b="0" i="0" lang="en-US" sz="28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If a night out with friends…</a:t>
                      </a:r>
                      <a:endParaRPr b="0" i="0" sz="18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-342900" lvl="0" marL="34290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Calibri"/>
                        <a:buNone/>
                      </a:pPr>
                      <a:r>
                        <a:rPr b="0" i="0" lang="en-US" sz="28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6A6A6"/>
                    </a:solidFill>
                  </a:tcPr>
                </a:tc>
              </a:tr>
            </a:tbl>
          </a:graphicData>
        </a:graphic>
      </p:graphicFrame>
      <p:sp>
        <p:nvSpPr>
          <p:cNvPr id="138" name="Google Shape;138;p20"/>
          <p:cNvSpPr txBox="1"/>
          <p:nvPr/>
        </p:nvSpPr>
        <p:spPr>
          <a:xfrm>
            <a:off x="685800" y="4195762"/>
            <a:ext cx="2081212" cy="584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200"/>
              <a:buFont typeface="Arial"/>
              <a:buNone/>
            </a:pPr>
            <a:r>
              <a:rPr b="0" i="0" lang="en-US" sz="32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Meals</a:t>
            </a:r>
            <a:endParaRPr/>
          </a:p>
        </p:txBody>
      </p:sp>
      <p:sp>
        <p:nvSpPr>
          <p:cNvPr id="139" name="Google Shape;139;p20"/>
          <p:cNvSpPr txBox="1"/>
          <p:nvPr/>
        </p:nvSpPr>
        <p:spPr>
          <a:xfrm>
            <a:off x="4953000" y="3948112"/>
            <a:ext cx="2081212" cy="5857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200"/>
              <a:buFont typeface="Arial"/>
              <a:buNone/>
            </a:pPr>
            <a:r>
              <a:rPr b="0" i="0" lang="en-US" sz="32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Go to pub</a:t>
            </a:r>
            <a:endParaRPr/>
          </a:p>
        </p:txBody>
      </p:sp>
    </p:spTree>
  </p:cSld>
  <p:clrMapOvr>
    <a:masterClrMapping/>
  </p:clrMapOvr>
  <p:transition>
    <p:push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4" name="Google Shape;144;p2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28600" y="381000"/>
            <a:ext cx="8763000" cy="6172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</p:sld>
</file>

<file path=ppt/theme/theme1.xml><?xml version="1.0" encoding="utf-8"?>
<a:theme xmlns:a="http://schemas.openxmlformats.org/drawingml/2006/main" xmlns:r="http://schemas.openxmlformats.org/officeDocument/2006/relationships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