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F7B577F-BD7A-4967-8DDF-54F91760EB47}">
  <a:tblStyle styleId="{2F7B577F-BD7A-4967-8DDF-54F91760EB4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tube.com/watch?v=-u5UxPSTBLo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hyperlink" Target="https://www.youtube.com/watch?v=mOgciP5MMXk" TargetMode="External"/><Relationship Id="rId5" Type="http://schemas.openxmlformats.org/officeDocument/2006/relationships/hyperlink" Target="https://www.youtube.com/watch?v=jdA8KU_D9JU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160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Health Indicators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5720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 monitoring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 ness prevention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Measurements of health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&amp; - LIFESTYLES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Observed INDICATORS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86213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NEED TO know IF SOMONE IS HEALTHY OR NOT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ealthy Icon 1884257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1600200"/>
            <a:ext cx="35814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637" y="0"/>
            <a:ext cx="90805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2400"/>
            <a:ext cx="8991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3"/>
          <p:cNvSpPr txBox="1"/>
          <p:nvPr/>
        </p:nvSpPr>
        <p:spPr>
          <a:xfrm>
            <a:off x="1447800" y="2209800"/>
            <a:ext cx="46482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optional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5029200" cy="644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686800" cy="631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686800" cy="6386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7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indicators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7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https://www.youtube.com/watch?v=-u5UxPSTBLo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160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Health Indicators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81" name="Google Shape;181;p28"/>
          <p:cNvSpPr txBox="1"/>
          <p:nvPr>
            <p:ph idx="1" type="body"/>
          </p:nvPr>
        </p:nvSpPr>
        <p:spPr>
          <a:xfrm>
            <a:off x="457200" y="1600200"/>
            <a:ext cx="45720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 monitoring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 ness prevention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Measurements of health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&amp; - LIFESTYLES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Observed INDICATORS</a:t>
            </a:r>
            <a:endParaRPr/>
          </a:p>
        </p:txBody>
      </p:sp>
      <p:sp>
        <p:nvSpPr>
          <p:cNvPr id="182" name="Google Shape;182;p28"/>
          <p:cNvSpPr txBox="1"/>
          <p:nvPr/>
        </p:nvSpPr>
        <p:spPr>
          <a:xfrm>
            <a:off x="457200" y="5334000"/>
            <a:ext cx="8382000" cy="186213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NEED TO know IF SOMONE IS HEALTHY OR NOT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ealthy Icon 1884257" id="183" name="Google Shape;18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1600200"/>
            <a:ext cx="35814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" y="152400"/>
            <a:ext cx="6296025" cy="6396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457200"/>
            <a:ext cx="899160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" y="31750"/>
            <a:ext cx="8674100" cy="644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1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{2F7B577F-BD7A-4967-8DDF-54F91760EB47}</a:tableStyleId>
              </a:tblPr>
              <a:tblGrid>
                <a:gridCol w="4495800"/>
                <a:gridCol w="4495800"/>
              </a:tblGrid>
              <a:tr h="14112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200"/>
                        <a:buFont typeface="Calibri"/>
                        <a:buNone/>
                      </a:pPr>
                      <a:r>
                        <a:rPr b="1" i="0" lang="en-US" sz="72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HEALTH INDICATORS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0588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Physiological means…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0588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 indicators can be measured by 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0588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Health Monitoring means..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0588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These problems can then be..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058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Eg problem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Eg solution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8" name="Google Shape;108;p17"/>
          <p:cNvSpPr txBox="1"/>
          <p:nvPr/>
        </p:nvSpPr>
        <p:spPr>
          <a:xfrm>
            <a:off x="3733800" y="1524000"/>
            <a:ext cx="46482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BODY</a:t>
            </a:r>
            <a:endParaRPr/>
          </a:p>
        </p:txBody>
      </p:sp>
      <p:sp>
        <p:nvSpPr>
          <p:cNvPr id="109" name="Google Shape;109;p17"/>
          <p:cNvSpPr txBox="1"/>
          <p:nvPr/>
        </p:nvSpPr>
        <p:spPr>
          <a:xfrm>
            <a:off x="3733800" y="2819400"/>
            <a:ext cx="46482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machines</a:t>
            </a:r>
            <a:endParaRPr/>
          </a:p>
        </p:txBody>
      </p:sp>
      <p:sp>
        <p:nvSpPr>
          <p:cNvPr id="110" name="Google Shape;110;p17"/>
          <p:cNvSpPr txBox="1"/>
          <p:nvPr/>
        </p:nvSpPr>
        <p:spPr>
          <a:xfrm>
            <a:off x="304800" y="3944937"/>
            <a:ext cx="83058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Regularly checking your health</a:t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304800" y="4886325"/>
            <a:ext cx="79248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Found and solved early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0" y="6010275"/>
            <a:ext cx="46482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High cholesterol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4519612" y="5972175"/>
            <a:ext cx="46482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Better diet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630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" name="Google Shape;123;p19"/>
          <p:cNvGraphicFramePr/>
          <p:nvPr/>
        </p:nvGraphicFramePr>
        <p:xfrm>
          <a:off x="2286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{2F7B577F-BD7A-4967-8DDF-54F91760EB47}</a:tableStyleId>
              </a:tblPr>
              <a:tblGrid>
                <a:gridCol w="8763000"/>
              </a:tblGrid>
              <a:tr h="1638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Illness prevention means..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38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Eg national healthy schools does this…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38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Health screening includes…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38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Vaccinations do what ?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4" name="Google Shape;124;p19"/>
          <p:cNvSpPr txBox="1"/>
          <p:nvPr/>
        </p:nvSpPr>
        <p:spPr>
          <a:xfrm>
            <a:off x="204787" y="838200"/>
            <a:ext cx="6958012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Don’t get ill in the first place</a:t>
            </a:r>
            <a:endParaRPr/>
          </a:p>
        </p:txBody>
      </p:sp>
      <p:sp>
        <p:nvSpPr>
          <p:cNvPr id="125" name="Google Shape;125;p19"/>
          <p:cNvSpPr txBox="1"/>
          <p:nvPr/>
        </p:nvSpPr>
        <p:spPr>
          <a:xfrm>
            <a:off x="228600" y="2268537"/>
            <a:ext cx="73914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Eat well, exercise etc</a:t>
            </a:r>
            <a:endParaRPr/>
          </a:p>
        </p:txBody>
      </p:sp>
      <p:sp>
        <p:nvSpPr>
          <p:cNvPr id="126" name="Google Shape;126;p19"/>
          <p:cNvSpPr txBox="1"/>
          <p:nvPr/>
        </p:nvSpPr>
        <p:spPr>
          <a:xfrm>
            <a:off x="204787" y="3783012"/>
            <a:ext cx="8939212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Dentist checks, eye tests, breast screening</a:t>
            </a:r>
            <a:endParaRPr/>
          </a:p>
        </p:txBody>
      </p:sp>
      <p:sp>
        <p:nvSpPr>
          <p:cNvPr id="127" name="Google Shape;127;p19"/>
          <p:cNvSpPr txBox="1"/>
          <p:nvPr/>
        </p:nvSpPr>
        <p:spPr>
          <a:xfrm>
            <a:off x="228600" y="5453062"/>
            <a:ext cx="8153400" cy="1322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Stop you getting a disease in the first place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" y="152400"/>
            <a:ext cx="89027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 txBox="1"/>
          <p:nvPr/>
        </p:nvSpPr>
        <p:spPr>
          <a:xfrm>
            <a:off x="7937" y="4572000"/>
            <a:ext cx="4572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en-U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https://www.youtube.com/watch?v=mOgciP5MMXk</a:t>
            </a:r>
            <a:endParaRPr/>
          </a:p>
        </p:txBody>
      </p:sp>
      <p:sp>
        <p:nvSpPr>
          <p:cNvPr id="134" name="Google Shape;134;p20"/>
          <p:cNvSpPr txBox="1"/>
          <p:nvPr/>
        </p:nvSpPr>
        <p:spPr>
          <a:xfrm>
            <a:off x="-76200" y="5486400"/>
            <a:ext cx="45720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</a:pPr>
            <a:r>
              <a:rPr b="0" i="0"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https://www.youtube.com/watch?v=jdA8KU_D9JU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75" y="152400"/>
            <a:ext cx="8915400" cy="2743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0" name="Google Shape;140;p21"/>
          <p:cNvGraphicFramePr/>
          <p:nvPr/>
        </p:nvGraphicFramePr>
        <p:xfrm>
          <a:off x="381000" y="3048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{2F7B577F-BD7A-4967-8DDF-54F91760EB47}</a:tableStyleId>
              </a:tblPr>
              <a:tblGrid>
                <a:gridCol w="3200400"/>
                <a:gridCol w="2590800"/>
                <a:gridCol w="2667000"/>
              </a:tblGrid>
              <a:tr h="1752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 lifestyle easier or harder to measure: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Easier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Harder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175260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One way to measure lifestyle is a…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</a:tbl>
          </a:graphicData>
        </a:graphic>
      </p:graphicFrame>
      <p:sp>
        <p:nvSpPr>
          <p:cNvPr id="141" name="Google Shape;141;p21"/>
          <p:cNvSpPr txBox="1"/>
          <p:nvPr/>
        </p:nvSpPr>
        <p:spPr>
          <a:xfrm>
            <a:off x="6248400" y="3048000"/>
            <a:ext cx="46482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_______</a:t>
            </a:r>
            <a:endParaRPr/>
          </a:p>
        </p:txBody>
      </p:sp>
      <p:sp>
        <p:nvSpPr>
          <p:cNvPr id="142" name="Google Shape;142;p21"/>
          <p:cNvSpPr txBox="1"/>
          <p:nvPr/>
        </p:nvSpPr>
        <p:spPr>
          <a:xfrm>
            <a:off x="762000" y="5334000"/>
            <a:ext cx="46482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Questionnaire 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