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65119F8-8D51-4426-A716-D3DC981AE04B}">
  <a:tblStyle styleId="{065119F8-8D51-4426-A716-D3DC981AE04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5" name="Google Shape;25;p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6" name="Google Shape;26;p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3" name="Google Shape;53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reate.kahoot.it/share/5c1348d0-66ff-430b-b254-41cb578b79c2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K3F5BV82Lg8" TargetMode="External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jZOAe5eu2F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Genetic Inheritance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Inheritance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it works</a:t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Predisposition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20161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inherit SOME things from our parents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lose up of a logo&#10;&#10;Description automatically generated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4400" y="1844675"/>
            <a:ext cx="3962400" cy="346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22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{065119F8-8D51-4426-A716-D3DC981AE04B}</a:tableStyleId>
              </a:tblPr>
              <a:tblGrid>
                <a:gridCol w="2133600"/>
                <a:gridCol w="2133600"/>
                <a:gridCol w="2133600"/>
                <a:gridCol w="2133600"/>
              </a:tblGrid>
              <a:tr h="189865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can _____________________ heart disease, but ____________________ factors like what kinds of food you eat may increase your risk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136775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Predisposition means..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13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due to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3" name="Google Shape;143;p22"/>
          <p:cNvSpPr txBox="1"/>
          <p:nvPr/>
        </p:nvSpPr>
        <p:spPr>
          <a:xfrm>
            <a:off x="2133600" y="152400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inherit</a:t>
            </a:r>
            <a:endParaRPr/>
          </a:p>
        </p:txBody>
      </p:sp>
      <p:sp>
        <p:nvSpPr>
          <p:cNvPr id="144" name="Google Shape;144;p22"/>
          <p:cNvSpPr txBox="1"/>
          <p:nvPr/>
        </p:nvSpPr>
        <p:spPr>
          <a:xfrm>
            <a:off x="1600200" y="798512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lifestyle</a:t>
            </a:r>
            <a:endParaRPr/>
          </a:p>
        </p:txBody>
      </p:sp>
      <p:sp>
        <p:nvSpPr>
          <p:cNvPr id="145" name="Google Shape;145;p22"/>
          <p:cNvSpPr txBox="1"/>
          <p:nvPr/>
        </p:nvSpPr>
        <p:spPr>
          <a:xfrm>
            <a:off x="838200" y="2744787"/>
            <a:ext cx="6553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More likely to get it </a:t>
            </a:r>
            <a:endParaRPr/>
          </a:p>
        </p:txBody>
      </p:sp>
      <p:sp>
        <p:nvSpPr>
          <p:cNvPr id="146" name="Google Shape;146;p22"/>
          <p:cNvSpPr txBox="1"/>
          <p:nvPr/>
        </p:nvSpPr>
        <p:spPr>
          <a:xfrm>
            <a:off x="2628900" y="4691062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genetics</a:t>
            </a:r>
            <a:endParaRPr/>
          </a:p>
        </p:txBody>
      </p:sp>
      <p:sp>
        <p:nvSpPr>
          <p:cNvPr id="147" name="Google Shape;147;p22"/>
          <p:cNvSpPr txBox="1"/>
          <p:nvPr/>
        </p:nvSpPr>
        <p:spPr>
          <a:xfrm>
            <a:off x="4572000" y="4432300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lifestyle</a:t>
            </a:r>
            <a:endParaRPr/>
          </a:p>
        </p:txBody>
      </p:sp>
      <p:sp>
        <p:nvSpPr>
          <p:cNvPr id="148" name="Google Shape;148;p22"/>
          <p:cNvSpPr txBox="1"/>
          <p:nvPr/>
        </p:nvSpPr>
        <p:spPr>
          <a:xfrm>
            <a:off x="6538912" y="5003800"/>
            <a:ext cx="23622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en-US" sz="28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Combination of both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36512"/>
            <a:ext cx="5407025" cy="31638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4" name="Google Shape;154;p23"/>
          <p:cNvGraphicFramePr/>
          <p:nvPr/>
        </p:nvGraphicFramePr>
        <p:xfrm>
          <a:off x="381000" y="297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{065119F8-8D51-4426-A716-D3DC981AE04B}</a:tableStyleId>
              </a:tblPr>
              <a:tblGrid>
                <a:gridCol w="8153400"/>
              </a:tblGrid>
              <a:tr h="76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rPr b="1" i="0" lang="en-US" sz="4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Physical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6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0" i="0" lang="en-US" sz="4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Lifestyle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F3F4"/>
                    </a:solidFill>
                  </a:tcPr>
                </a:tc>
              </a:tr>
              <a:tr h="76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0" i="0" lang="en-US" sz="4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Social &amp; Cultural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9FA"/>
                    </a:solidFill>
                  </a:tcPr>
                </a:tc>
              </a:tr>
              <a:tr h="76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0" i="0" lang="en-US" sz="4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Relationships &amp; isolation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F3F4"/>
                    </a:solidFill>
                  </a:tcPr>
                </a:tc>
              </a:tr>
              <a:tr h="76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0" i="0" lang="en-US" sz="4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Economics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</p:txBody>
      </p:sp>
      <p:sp>
        <p:nvSpPr>
          <p:cNvPr id="161" name="Google Shape;161;p24"/>
          <p:cNvSpPr txBox="1"/>
          <p:nvPr>
            <p:ph idx="1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</a:t>
            </a:r>
            <a:endParaRPr/>
          </a:p>
        </p:txBody>
      </p:sp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4645025" y="1535112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</p:txBody>
      </p:sp>
      <p:sp>
        <p:nvSpPr>
          <p:cNvPr id="163" name="Google Shape;163;p24"/>
          <p:cNvSpPr txBox="1"/>
          <p:nvPr>
            <p:ph idx="2" type="body"/>
          </p:nvPr>
        </p:nvSpPr>
        <p:spPr>
          <a:xfrm>
            <a:off x="4645025" y="2174875"/>
            <a:ext cx="4041775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https://create.kahoot.it/share/5c1348d0-66ff-430b-b254-41cb578b79c2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Genetic Inheritance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9" name="Google Shape;169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Inheritance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it works</a:t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Predisposition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457200" y="5334000"/>
            <a:ext cx="8382000" cy="20161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inherit SOME things from our parents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lose up of a logo&#10;&#10;Description automatically generated" id="171" name="Google Shape;1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4400" y="1844675"/>
            <a:ext cx="3962400" cy="346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152400" y="23812"/>
            <a:ext cx="8534400" cy="334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n-US" sz="2400" u="sng">
                <a:solidFill>
                  <a:schemeClr val="hlink"/>
                </a:solidFill>
                <a:hlinkClick r:id="rId3"/>
              </a:rPr>
              <a:t>https://www.youtube.com/watch?v=K3F5BV82Lg8</a:t>
            </a:r>
            <a:endParaRPr/>
          </a:p>
        </p:txBody>
      </p:sp>
      <p:pic>
        <p:nvPicPr>
          <p:cNvPr id="93" name="Google Shape;93;p14" title="The Story of Inheritance - Dara O Briain's Science Club - BBC Two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762000"/>
            <a:ext cx="87630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76212"/>
            <a:ext cx="8456612" cy="5386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809037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Google Shape;108;p17"/>
          <p:cNvGraphicFramePr/>
          <p:nvPr/>
        </p:nvGraphicFramePr>
        <p:xfrm>
          <a:off x="3048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{065119F8-8D51-4426-A716-D3DC981AE04B}</a:tableStyleId>
              </a:tblPr>
              <a:tblGrid>
                <a:gridCol w="4413250"/>
                <a:gridCol w="1185850"/>
                <a:gridCol w="877875"/>
                <a:gridCol w="647700"/>
                <a:gridCol w="342900"/>
                <a:gridCol w="1143000"/>
              </a:tblGrid>
              <a:tr h="892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type of factor is Genetics?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Lifestyle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Economic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genetic problem only affects 1 of the PIES?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TRUE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FALSE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892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have 23 pairs of these in our bodies: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  <a:tr h="89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code of Genetics is called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  <a:tr h="892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means only 1 parent needs to have it to pass it on 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4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means BOTH parents would need to have it to pass it on 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</a:t>
                      </a:r>
                      <a:endParaRPr/>
                    </a:p>
                  </a:txBody>
                  <a:tcPr marT="0" marB="0" marR="56450" marL="56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9" name="Google Shape;109;p17"/>
          <p:cNvSpPr/>
          <p:nvPr/>
        </p:nvSpPr>
        <p:spPr>
          <a:xfrm>
            <a:off x="7924800" y="381000"/>
            <a:ext cx="762000" cy="685800"/>
          </a:xfrm>
          <a:custGeom>
            <a:rect b="b" l="l" r="r" t="t"/>
            <a:pathLst>
              <a:path extrusionOk="0" h="685800" w="762000">
                <a:moveTo>
                  <a:pt x="101003" y="141275"/>
                </a:moveTo>
                <a:lnTo>
                  <a:pt x="660997" y="141275"/>
                </a:lnTo>
                <a:lnTo>
                  <a:pt x="660997" y="302575"/>
                </a:lnTo>
                <a:lnTo>
                  <a:pt x="101003" y="302575"/>
                </a:lnTo>
                <a:lnTo>
                  <a:pt x="101003" y="141275"/>
                </a:lnTo>
                <a:close/>
                <a:moveTo>
                  <a:pt x="101003" y="383225"/>
                </a:moveTo>
                <a:lnTo>
                  <a:pt x="660997" y="383225"/>
                </a:lnTo>
                <a:lnTo>
                  <a:pt x="660997" y="544525"/>
                </a:lnTo>
                <a:lnTo>
                  <a:pt x="101003" y="544525"/>
                </a:lnTo>
                <a:lnTo>
                  <a:pt x="101003" y="383225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7696200" y="1295400"/>
            <a:ext cx="762000" cy="685800"/>
          </a:xfrm>
          <a:custGeom>
            <a:rect b="b" l="l" r="r" t="t"/>
            <a:pathLst>
              <a:path extrusionOk="0" h="685800" w="762000">
                <a:moveTo>
                  <a:pt x="101003" y="141275"/>
                </a:moveTo>
                <a:lnTo>
                  <a:pt x="660997" y="141275"/>
                </a:lnTo>
                <a:lnTo>
                  <a:pt x="660997" y="302575"/>
                </a:lnTo>
                <a:lnTo>
                  <a:pt x="101003" y="302575"/>
                </a:lnTo>
                <a:lnTo>
                  <a:pt x="101003" y="141275"/>
                </a:lnTo>
                <a:close/>
                <a:moveTo>
                  <a:pt x="101003" y="383225"/>
                </a:moveTo>
                <a:lnTo>
                  <a:pt x="660997" y="383225"/>
                </a:lnTo>
                <a:lnTo>
                  <a:pt x="660997" y="544525"/>
                </a:lnTo>
                <a:lnTo>
                  <a:pt x="101003" y="544525"/>
                </a:lnTo>
                <a:lnTo>
                  <a:pt x="101003" y="383225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4800600" y="2133600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Chromosomes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4864100" y="2851150"/>
            <a:ext cx="38862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DNA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4795837" y="3762375"/>
            <a:ext cx="267176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dominant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7427912" y="3938587"/>
            <a:ext cx="3886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huntingtons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4692650" y="5030787"/>
            <a:ext cx="267176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recessive</a:t>
            </a:r>
            <a:endParaRPr/>
          </a:p>
        </p:txBody>
      </p:sp>
      <p:sp>
        <p:nvSpPr>
          <p:cNvPr id="116" name="Google Shape;116;p17"/>
          <p:cNvSpPr txBox="1"/>
          <p:nvPr/>
        </p:nvSpPr>
        <p:spPr>
          <a:xfrm>
            <a:off x="7515225" y="5024437"/>
            <a:ext cx="1171575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Cyctic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fibrosis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81000"/>
            <a:ext cx="8467725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350" y="3216275"/>
            <a:ext cx="4010025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61950"/>
            <a:ext cx="8801100" cy="512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/>
        </p:nvSpPr>
        <p:spPr>
          <a:xfrm>
            <a:off x="228600" y="381000"/>
            <a:ext cx="76200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https://www.youtube.com/watch?v=jZOAe5eu2FE</a:t>
            </a:r>
            <a:r>
              <a:rPr b="0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8 minutes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7162800" cy="64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