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embeddedFontLst>
    <p:embeddedFont>
      <p:font typeface="Inter" panose="020B0604020202020204" charset="0"/>
      <p:regular r:id="rId14"/>
      <p:bold r:id="rId15"/>
      <p:italic r:id="rId16"/>
      <p:boldItalic r:id="rId1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0" d="100"/>
          <a:sy n="80" d="100"/>
        </p:scale>
        <p:origin x="90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2.fntdata"/><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fr-FR"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5" name="Google Shape;225;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fr-FR"/>
              <a:t>Transcript: Quarante jours après Noël, on fête la Chandeleur, une fête religieuse qui commémore la présentation au Temple du Christ. Traditionnellement, toutes les bougies de la maison doivent être allumées, pour rappeler que Jésus est présenté comme la Lumière du monde. En France, en Belgique et en Suisse, on prépare et déguste des crêpes. Le pape Gélase Ier (pape de 492 à 496) faisait distribuer des crêpes aux pèlerins à Rome, et depuis, on mange des crêpes le jour de la Chandeleur. </a:t>
            </a:r>
            <a:endParaRPr/>
          </a:p>
        </p:txBody>
      </p:sp>
      <p:sp>
        <p:nvSpPr>
          <p:cNvPr id="226" name="Google Shape;226;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fr-FR"/>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3" name="Google Shape;243;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 name="Google Shape;101;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8" name="Google Shape;118;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fr-FR"/>
              <a:t>TRASCRIPT</a:t>
            </a:r>
            <a:endParaRPr/>
          </a:p>
          <a:p>
            <a:pPr marL="0" lvl="0" indent="0" algn="l" rtl="0">
              <a:spcBef>
                <a:spcPts val="0"/>
              </a:spcBef>
              <a:spcAft>
                <a:spcPts val="0"/>
              </a:spcAft>
              <a:buNone/>
            </a:pPr>
            <a:r>
              <a:rPr lang="fr-FR"/>
              <a:t>1. Salut ! Je m’appelle Julie. Dans ma famille, nous sommes cinq: mes parents, mon grand frère, ma petite sœur et moi. Mes parents ont divorcé il y a deux ans, et cela nous a beaucoup rapprochés, mon frère, ma sœur et moi. J’ai une très bonne relation avec mon frère et je m’entends bien avec ma sœur. Cependant, je dirais que je suis la plus proche de ma grand-mère : elle est toujours là pour moi quand j’ai un problème.</a:t>
            </a:r>
            <a:endParaRPr/>
          </a:p>
          <a:p>
            <a:pPr marL="0" lvl="0" indent="0" algn="l" rtl="0">
              <a:spcBef>
                <a:spcPts val="0"/>
              </a:spcBef>
              <a:spcAft>
                <a:spcPts val="0"/>
              </a:spcAft>
              <a:buNone/>
            </a:pPr>
            <a:endParaRPr/>
          </a:p>
          <a:p>
            <a:pPr marL="0" lvl="0" indent="0" algn="l" rtl="0">
              <a:spcBef>
                <a:spcPts val="0"/>
              </a:spcBef>
              <a:spcAft>
                <a:spcPts val="0"/>
              </a:spcAft>
              <a:buNone/>
            </a:pPr>
            <a:r>
              <a:rPr lang="fr-FR"/>
              <a:t>2. Hier soir par exemple, j’ai parlé à ma grand-mère de ma copine Ophélie : elle avait promis de m’inviter à son anniversaire, mais je n’ai pas reçu de carte d’invitation, et presque toute la classe va aller à sa fête… Ma grand-mère m’a rassurée et depuis, je me sens beaucoup mieux. </a:t>
            </a:r>
            <a:endParaRPr/>
          </a:p>
        </p:txBody>
      </p:sp>
      <p:sp>
        <p:nvSpPr>
          <p:cNvPr id="119" name="Google Shape;119;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fr-FR"/>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2" name="Google Shape;132;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9" name="Google Shape;149;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0" name="Google Shape;150;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fr-FR"/>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3" name="Google Shape;163;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0" name="Google Shape;180;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fr-FR"/>
              <a:t>1. Salut ! Je m’appelle Julie. Dans ma famille, nous sommes cinq: mes parents, mon grand frère, ma petite sœur et moi. Mes parents ont divorcé il y a deux ans, et cela nous a beaucoup rapprochés, mon frère, ma sœur et moi. J’ai une très bonne relation avec mon frère et je m’entends bien avec ma sœur. Cependant, je dirais que je suis la plus proche de ma grand-mère : elle est toujours là pour moi quand j’ai un problème.</a:t>
            </a:r>
            <a:endParaRPr/>
          </a:p>
          <a:p>
            <a:pPr marL="0" lvl="0" indent="0" algn="l" rtl="0">
              <a:spcBef>
                <a:spcPts val="0"/>
              </a:spcBef>
              <a:spcAft>
                <a:spcPts val="0"/>
              </a:spcAft>
              <a:buNone/>
            </a:pPr>
            <a:endParaRPr/>
          </a:p>
          <a:p>
            <a:pPr marL="0" lvl="0" indent="0" algn="l" rtl="0">
              <a:spcBef>
                <a:spcPts val="0"/>
              </a:spcBef>
              <a:spcAft>
                <a:spcPts val="0"/>
              </a:spcAft>
              <a:buNone/>
            </a:pPr>
            <a:r>
              <a:rPr lang="fr-FR"/>
              <a:t>2. Hier soir par exemple, j’ai parlé à ma grand-mère de ma copine Ophélie : elle avait promis de m’inviter à son anniversaire, mais je n’ai pas reçu de carte d’invitation, et presque toute la classe va aller à sa fête… Ma grand-mère m’a rassurée et depuis, je me sens beaucoup mieux. </a:t>
            </a:r>
            <a:endParaRPr/>
          </a:p>
        </p:txBody>
      </p:sp>
      <p:sp>
        <p:nvSpPr>
          <p:cNvPr id="181" name="Google Shape;181;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fr-FR"/>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5" name="Google Shape;195;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fr-FR"/>
              <a:t>1. Salut ! Je m’appelle Julie. Dans ma famille, nous sommes cinq: mes parents, mon grand frère, ma petite sœur et moi. Mes parents ont divorcé il y a deux ans, et cela nous a beaucoup rapprochés, mon frère, ma sœur et moi. J’ai une très bonne relation avec mon frère et je m’entends bien avec ma sœur. Cependant, je dirais que je suis la plus proche de ma grand-mère : elle est toujours là pour moi quand j’ai un problème.</a:t>
            </a:r>
            <a:endParaRPr/>
          </a:p>
          <a:p>
            <a:pPr marL="0" lvl="0" indent="0" algn="l" rtl="0">
              <a:spcBef>
                <a:spcPts val="0"/>
              </a:spcBef>
              <a:spcAft>
                <a:spcPts val="0"/>
              </a:spcAft>
              <a:buNone/>
            </a:pPr>
            <a:endParaRPr/>
          </a:p>
          <a:p>
            <a:pPr marL="0" lvl="0" indent="0" algn="l" rtl="0">
              <a:spcBef>
                <a:spcPts val="0"/>
              </a:spcBef>
              <a:spcAft>
                <a:spcPts val="0"/>
              </a:spcAft>
              <a:buNone/>
            </a:pPr>
            <a:r>
              <a:rPr lang="fr-FR"/>
              <a:t>2. Hier soir par exemple, j’ai parlé à ma grand-mère de ma copine Ophélie : elle avait promis de m’inviter à son anniversaire, mais je n’ai pas reçu de carte d’invitation, et presque toute la classe va aller à sa fête… Ma grand-mère m’a rassurée et depuis, je me sens beaucoup mieux. </a:t>
            </a:r>
            <a:endParaRPr/>
          </a:p>
        </p:txBody>
      </p:sp>
      <p:sp>
        <p:nvSpPr>
          <p:cNvPr id="196" name="Google Shape;196;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fr-FR"/>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8" name="Google Shape;208;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re et contenu" type="obj">
  <p:cSld name="OBJECT">
    <p:spTree>
      <p:nvGrpSpPr>
        <p:cNvPr id="1" name="Shape 15"/>
        <p:cNvGrpSpPr/>
        <p:nvPr/>
      </p:nvGrpSpPr>
      <p:grpSpPr>
        <a:xfrm>
          <a:off x="0" y="0"/>
          <a:ext cx="0" cy="0"/>
          <a:chOff x="0" y="0"/>
          <a:chExt cx="0" cy="0"/>
        </a:xfrm>
      </p:grpSpPr>
      <p:sp>
        <p:nvSpPr>
          <p:cNvPr id="16" name="Google Shape;16;p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 name="Google Shape;18;p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re et texte vertical" type="vertTx">
  <p:cSld name="VERTICAL_TEXT">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1"/>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re vertical et texte" type="vertTitleAndTx">
  <p:cSld name="VERTICAL_TITLE_AND_VERTICAL_TEXT">
    <p:spTree>
      <p:nvGrpSpPr>
        <p:cNvPr id="1" name="Shape 78"/>
        <p:cNvGrpSpPr/>
        <p:nvPr/>
      </p:nvGrpSpPr>
      <p:grpSpPr>
        <a:xfrm>
          <a:off x="0" y="0"/>
          <a:ext cx="0" cy="0"/>
          <a:chOff x="0" y="0"/>
          <a:chExt cx="0" cy="0"/>
        </a:xfrm>
      </p:grpSpPr>
      <p:sp>
        <p:nvSpPr>
          <p:cNvPr id="79" name="Google Shape;79;p12"/>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2"/>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iapositive de titre" type="title">
  <p:cSld name="TITLE">
    <p:spTree>
      <p:nvGrpSpPr>
        <p:cNvPr id="1" name="Shape 21"/>
        <p:cNvGrpSpPr/>
        <p:nvPr/>
      </p:nvGrpSpPr>
      <p:grpSpPr>
        <a:xfrm>
          <a:off x="0" y="0"/>
          <a:ext cx="0" cy="0"/>
          <a:chOff x="0" y="0"/>
          <a:chExt cx="0" cy="0"/>
        </a:xfrm>
      </p:grpSpPr>
      <p:sp>
        <p:nvSpPr>
          <p:cNvPr id="22" name="Google Shape;22;p3"/>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3"/>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4" name="Google Shape;24;p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re de section" type="secHead">
  <p:cSld name="SECTION_HEADER">
    <p:spTree>
      <p:nvGrpSpPr>
        <p:cNvPr id="1" name="Shape 27"/>
        <p:cNvGrpSpPr/>
        <p:nvPr/>
      </p:nvGrpSpPr>
      <p:grpSpPr>
        <a:xfrm>
          <a:off x="0" y="0"/>
          <a:ext cx="0" cy="0"/>
          <a:chOff x="0" y="0"/>
          <a:chExt cx="0" cy="0"/>
        </a:xfrm>
      </p:grpSpPr>
      <p:sp>
        <p:nvSpPr>
          <p:cNvPr id="28" name="Google Shape;28;p4"/>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4"/>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eux contenus" type="twoObj">
  <p:cSld name="TWO_OBJECTS">
    <p:spTree>
      <p:nvGrpSpPr>
        <p:cNvPr id="1" name="Shape 33"/>
        <p:cNvGrpSpPr/>
        <p:nvPr/>
      </p:nvGrpSpPr>
      <p:grpSpPr>
        <a:xfrm>
          <a:off x="0" y="0"/>
          <a:ext cx="0" cy="0"/>
          <a:chOff x="0" y="0"/>
          <a:chExt cx="0" cy="0"/>
        </a:xfrm>
      </p:grpSpPr>
      <p:sp>
        <p:nvSpPr>
          <p:cNvPr id="34" name="Google Shape;34;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5"/>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5"/>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aison" type="twoTxTwoObj">
  <p:cSld name="TWO_OBJECTS_WITH_TEXT">
    <p:spTree>
      <p:nvGrpSpPr>
        <p:cNvPr id="1" name="Shape 40"/>
        <p:cNvGrpSpPr/>
        <p:nvPr/>
      </p:nvGrpSpPr>
      <p:grpSpPr>
        <a:xfrm>
          <a:off x="0" y="0"/>
          <a:ext cx="0" cy="0"/>
          <a:chOff x="0" y="0"/>
          <a:chExt cx="0" cy="0"/>
        </a:xfrm>
      </p:grpSpPr>
      <p:sp>
        <p:nvSpPr>
          <p:cNvPr id="41" name="Google Shape;41;p6"/>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6"/>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6"/>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6"/>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6"/>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re seul" type="titleOnly">
  <p:cSld name="TITLE_ONLY">
    <p:spTree>
      <p:nvGrpSpPr>
        <p:cNvPr id="1" name="Shape 49"/>
        <p:cNvGrpSpPr/>
        <p:nvPr/>
      </p:nvGrpSpPr>
      <p:grpSpPr>
        <a:xfrm>
          <a:off x="0" y="0"/>
          <a:ext cx="0" cy="0"/>
          <a:chOff x="0" y="0"/>
          <a:chExt cx="0" cy="0"/>
        </a:xfrm>
      </p:grpSpPr>
      <p:sp>
        <p:nvSpPr>
          <p:cNvPr id="50" name="Google Shape;50;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Vide" type="blank">
  <p:cSld name="BLANK">
    <p:spTree>
      <p:nvGrpSpPr>
        <p:cNvPr id="1" name="Shape 54"/>
        <p:cNvGrpSpPr/>
        <p:nvPr/>
      </p:nvGrpSpPr>
      <p:grpSpPr>
        <a:xfrm>
          <a:off x="0" y="0"/>
          <a:ext cx="0" cy="0"/>
          <a:chOff x="0" y="0"/>
          <a:chExt cx="0" cy="0"/>
        </a:xfrm>
      </p:grpSpPr>
      <p:sp>
        <p:nvSpPr>
          <p:cNvPr id="55" name="Google Shape;55;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u avec légende" type="objTx">
  <p:cSld name="OBJECT_WITH_CAPTION_TEXT">
    <p:spTree>
      <p:nvGrpSpPr>
        <p:cNvPr id="1" name="Shape 58"/>
        <p:cNvGrpSpPr/>
        <p:nvPr/>
      </p:nvGrpSpPr>
      <p:grpSpPr>
        <a:xfrm>
          <a:off x="0" y="0"/>
          <a:ext cx="0" cy="0"/>
          <a:chOff x="0" y="0"/>
          <a:chExt cx="0" cy="0"/>
        </a:xfrm>
      </p:grpSpPr>
      <p:sp>
        <p:nvSpPr>
          <p:cNvPr id="59" name="Google Shape;59;p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9"/>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9"/>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Image avec légende" type="picTx">
  <p:cSld name="PICTURE_WITH_CAPTION_TEXT">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0"/>
          <p:cNvSpPr>
            <a:spLocks noGrp="1"/>
          </p:cNvSpPr>
          <p:nvPr>
            <p:ph type="pic" idx="2"/>
          </p:nvPr>
        </p:nvSpPr>
        <p:spPr>
          <a:xfrm>
            <a:off x="5183188" y="987425"/>
            <a:ext cx="6172200" cy="4873625"/>
          </a:xfrm>
          <a:prstGeom prst="rect">
            <a:avLst/>
          </a:prstGeom>
          <a:noFill/>
          <a:ln>
            <a:noFill/>
          </a:ln>
        </p:spPr>
      </p:sp>
      <p:sp>
        <p:nvSpPr>
          <p:cNvPr id="68" name="Google Shape;68;p1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3">
            <a:alphaModFix/>
          </a:blip>
          <a:stretch>
            <a:fillRect/>
          </a:stretch>
        </a:blip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fr-FR"/>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pic>
        <p:nvPicPr>
          <p:cNvPr id="88" name="Google Shape;88;p13"/>
          <p:cNvPicPr preferRelativeResize="0"/>
          <p:nvPr/>
        </p:nvPicPr>
        <p:blipFill rotWithShape="1">
          <a:blip r:embed="rId3">
            <a:alphaModFix/>
          </a:blip>
          <a:srcRect/>
          <a:stretch/>
        </p:blipFill>
        <p:spPr>
          <a:xfrm>
            <a:off x="4308812" y="374755"/>
            <a:ext cx="7883188" cy="1169233"/>
          </a:xfrm>
          <a:prstGeom prst="rect">
            <a:avLst/>
          </a:prstGeom>
          <a:noFill/>
          <a:ln>
            <a:noFill/>
          </a:ln>
        </p:spPr>
      </p:pic>
      <p:sp>
        <p:nvSpPr>
          <p:cNvPr id="89" name="Google Shape;89;p13"/>
          <p:cNvSpPr/>
          <p:nvPr/>
        </p:nvSpPr>
        <p:spPr>
          <a:xfrm>
            <a:off x="6208475" y="374755"/>
            <a:ext cx="3802644" cy="1200329"/>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fr-FR" sz="7200" b="1" i="0" u="none" strike="noStrike" cap="none">
                <a:solidFill>
                  <a:srgbClr val="FFFFFF"/>
                </a:solidFill>
                <a:latin typeface="Twentieth Century"/>
                <a:ea typeface="Twentieth Century"/>
                <a:cs typeface="Twentieth Century"/>
                <a:sym typeface="Twentieth Century"/>
              </a:rPr>
              <a:t>THEME 1:</a:t>
            </a:r>
            <a:endParaRPr/>
          </a:p>
        </p:txBody>
      </p:sp>
      <p:sp>
        <p:nvSpPr>
          <p:cNvPr id="90" name="Google Shape;90;p13"/>
          <p:cNvSpPr txBox="1"/>
          <p:nvPr/>
        </p:nvSpPr>
        <p:spPr>
          <a:xfrm>
            <a:off x="1139253" y="2803161"/>
            <a:ext cx="9099029" cy="261610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3600" b="1" i="0" u="sng" strike="noStrike" cap="none">
                <a:solidFill>
                  <a:schemeClr val="dk1"/>
                </a:solidFill>
                <a:latin typeface="Twentieth Century"/>
                <a:ea typeface="Twentieth Century"/>
                <a:cs typeface="Twentieth Century"/>
                <a:sym typeface="Twentieth Century"/>
              </a:rPr>
              <a:t>GCSE Revision: Identity &amp; Culture</a:t>
            </a:r>
            <a:endParaRPr/>
          </a:p>
          <a:p>
            <a:pPr marL="514350" marR="0" lvl="0" indent="-514350" algn="l" rtl="0">
              <a:spcBef>
                <a:spcPts val="0"/>
              </a:spcBef>
              <a:spcAft>
                <a:spcPts val="0"/>
              </a:spcAft>
              <a:buClr>
                <a:schemeClr val="dk1"/>
              </a:buClr>
              <a:buSzPts val="3200"/>
              <a:buFont typeface="Calibri"/>
              <a:buAutoNum type="arabicPeriod"/>
            </a:pPr>
            <a:r>
              <a:rPr lang="fr-FR" sz="3200">
                <a:solidFill>
                  <a:schemeClr val="dk1"/>
                </a:solidFill>
                <a:latin typeface="Twentieth Century"/>
                <a:ea typeface="Twentieth Century"/>
                <a:cs typeface="Twentieth Century"/>
                <a:sym typeface="Twentieth Century"/>
              </a:rPr>
              <a:t>Moi, ma famille et mes amis</a:t>
            </a:r>
            <a:endParaRPr/>
          </a:p>
          <a:p>
            <a:pPr marL="514350" marR="0" lvl="0" indent="-514350" algn="l" rtl="0">
              <a:spcBef>
                <a:spcPts val="0"/>
              </a:spcBef>
              <a:spcAft>
                <a:spcPts val="0"/>
              </a:spcAft>
              <a:buClr>
                <a:schemeClr val="dk1"/>
              </a:buClr>
              <a:buSzPts val="3200"/>
              <a:buFont typeface="Calibri"/>
              <a:buAutoNum type="arabicPeriod"/>
            </a:pPr>
            <a:r>
              <a:rPr lang="fr-FR" sz="3200">
                <a:solidFill>
                  <a:schemeClr val="dk1"/>
                </a:solidFill>
                <a:latin typeface="Twentieth Century"/>
                <a:ea typeface="Twentieth Century"/>
                <a:cs typeface="Twentieth Century"/>
                <a:sym typeface="Twentieth Century"/>
              </a:rPr>
              <a:t>La technologie</a:t>
            </a:r>
            <a:endParaRPr/>
          </a:p>
          <a:p>
            <a:pPr marL="514350" marR="0" lvl="0" indent="-514350" algn="l" rtl="0">
              <a:spcBef>
                <a:spcPts val="0"/>
              </a:spcBef>
              <a:spcAft>
                <a:spcPts val="0"/>
              </a:spcAft>
              <a:buClr>
                <a:schemeClr val="dk1"/>
              </a:buClr>
              <a:buSzPts val="3200"/>
              <a:buFont typeface="Calibri"/>
              <a:buAutoNum type="arabicPeriod"/>
            </a:pPr>
            <a:r>
              <a:rPr lang="fr-FR" sz="3200">
                <a:solidFill>
                  <a:schemeClr val="dk1"/>
                </a:solidFill>
                <a:latin typeface="Twentieth Century"/>
                <a:ea typeface="Twentieth Century"/>
                <a:cs typeface="Twentieth Century"/>
                <a:sym typeface="Twentieth Century"/>
              </a:rPr>
              <a:t>Les loisirs</a:t>
            </a:r>
            <a:endParaRPr/>
          </a:p>
          <a:p>
            <a:pPr marL="514350" marR="0" lvl="0" indent="-514350" algn="l" rtl="0">
              <a:spcBef>
                <a:spcPts val="0"/>
              </a:spcBef>
              <a:spcAft>
                <a:spcPts val="0"/>
              </a:spcAft>
              <a:buClr>
                <a:schemeClr val="dk1"/>
              </a:buClr>
              <a:buSzPts val="3200"/>
              <a:buFont typeface="Calibri"/>
              <a:buAutoNum type="arabicPeriod"/>
            </a:pPr>
            <a:r>
              <a:rPr lang="fr-FR" sz="3200">
                <a:solidFill>
                  <a:schemeClr val="dk1"/>
                </a:solidFill>
                <a:latin typeface="Twentieth Century"/>
                <a:ea typeface="Twentieth Century"/>
                <a:cs typeface="Twentieth Century"/>
                <a:sym typeface="Twentieth Century"/>
              </a:rPr>
              <a:t>Traditions &amp; festivals</a:t>
            </a:r>
            <a:endParaRPr/>
          </a:p>
        </p:txBody>
      </p:sp>
      <p:pic>
        <p:nvPicPr>
          <p:cNvPr id="91" name="Google Shape;91;p13"/>
          <p:cNvPicPr preferRelativeResize="0"/>
          <p:nvPr/>
        </p:nvPicPr>
        <p:blipFill rotWithShape="1">
          <a:blip r:embed="rId4">
            <a:alphaModFix/>
          </a:blip>
          <a:srcRect/>
          <a:stretch/>
        </p:blipFill>
        <p:spPr>
          <a:xfrm>
            <a:off x="7575217" y="1543988"/>
            <a:ext cx="4871803" cy="4871803"/>
          </a:xfrm>
          <a:prstGeom prst="rect">
            <a:avLst/>
          </a:prstGeom>
          <a:noFill/>
          <a:ln>
            <a:noFill/>
          </a:ln>
        </p:spPr>
      </p:pic>
      <p:pic>
        <p:nvPicPr>
          <p:cNvPr id="92" name="Google Shape;92;p13"/>
          <p:cNvPicPr preferRelativeResize="0"/>
          <p:nvPr/>
        </p:nvPicPr>
        <p:blipFill rotWithShape="1">
          <a:blip r:embed="rId5">
            <a:alphaModFix/>
          </a:blip>
          <a:srcRect/>
          <a:stretch/>
        </p:blipFill>
        <p:spPr>
          <a:xfrm>
            <a:off x="1232574" y="-350877"/>
            <a:ext cx="2540000" cy="2540000"/>
          </a:xfrm>
          <a:prstGeom prst="rect">
            <a:avLst/>
          </a:prstGeom>
          <a:noFill/>
          <a:ln>
            <a:noFill/>
          </a:ln>
        </p:spPr>
      </p:pic>
      <p:sp>
        <p:nvSpPr>
          <p:cNvPr id="93" name="Google Shape;93;p13"/>
          <p:cNvSpPr/>
          <p:nvPr/>
        </p:nvSpPr>
        <p:spPr>
          <a:xfrm>
            <a:off x="1663908" y="3429000"/>
            <a:ext cx="4706912" cy="468443"/>
          </a:xfrm>
          <a:prstGeom prst="rect">
            <a:avLst/>
          </a:prstGeom>
          <a:solidFill>
            <a:srgbClr val="C10080">
              <a:alpha val="38823"/>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4" name="Google Shape;94;p13"/>
          <p:cNvSpPr/>
          <p:nvPr/>
        </p:nvSpPr>
        <p:spPr>
          <a:xfrm>
            <a:off x="1663908" y="3955688"/>
            <a:ext cx="2644904" cy="468443"/>
          </a:xfrm>
          <a:prstGeom prst="rect">
            <a:avLst/>
          </a:prstGeom>
          <a:solidFill>
            <a:srgbClr val="7A81FF">
              <a:alpha val="40784"/>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5" name="Google Shape;95;p13"/>
          <p:cNvSpPr/>
          <p:nvPr/>
        </p:nvSpPr>
        <p:spPr>
          <a:xfrm>
            <a:off x="1663908" y="4453253"/>
            <a:ext cx="1708879" cy="468443"/>
          </a:xfrm>
          <a:prstGeom prst="rect">
            <a:avLst/>
          </a:prstGeom>
          <a:solidFill>
            <a:schemeClr val="accent6">
              <a:alpha val="40784"/>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6" name="Google Shape;96;p13"/>
          <p:cNvSpPr/>
          <p:nvPr/>
        </p:nvSpPr>
        <p:spPr>
          <a:xfrm>
            <a:off x="1648134" y="4950818"/>
            <a:ext cx="3508482" cy="468443"/>
          </a:xfrm>
          <a:prstGeom prst="rect">
            <a:avLst/>
          </a:prstGeom>
          <a:solidFill>
            <a:schemeClr val="accent4">
              <a:alpha val="40784"/>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97" name="Google Shape;97;p13"/>
          <p:cNvPicPr preferRelativeResize="0"/>
          <p:nvPr/>
        </p:nvPicPr>
        <p:blipFill rotWithShape="1">
          <a:blip r:embed="rId6">
            <a:alphaModFix/>
          </a:blip>
          <a:srcRect/>
          <a:stretch/>
        </p:blipFill>
        <p:spPr>
          <a:xfrm>
            <a:off x="0" y="1673"/>
            <a:ext cx="12192000" cy="6854653"/>
          </a:xfrm>
          <a:prstGeom prst="rect">
            <a:avLst/>
          </a:prstGeom>
          <a:noFill/>
          <a:ln>
            <a:noFill/>
          </a:ln>
        </p:spPr>
      </p:pic>
      <p:pic>
        <p:nvPicPr>
          <p:cNvPr id="98" name="Google Shape;98;p13"/>
          <p:cNvPicPr preferRelativeResize="0"/>
          <p:nvPr/>
        </p:nvPicPr>
        <p:blipFill rotWithShape="1">
          <a:blip r:embed="rId7">
            <a:alphaModFix/>
          </a:blip>
          <a:srcRect/>
          <a:stretch/>
        </p:blipFill>
        <p:spPr>
          <a:xfrm>
            <a:off x="9840441" y="6415791"/>
            <a:ext cx="3151632" cy="542544"/>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pic>
        <p:nvPicPr>
          <p:cNvPr id="228" name="Google Shape;228;p22"/>
          <p:cNvPicPr preferRelativeResize="0"/>
          <p:nvPr/>
        </p:nvPicPr>
        <p:blipFill rotWithShape="1">
          <a:blip r:embed="rId3">
            <a:alphaModFix/>
          </a:blip>
          <a:srcRect/>
          <a:stretch/>
        </p:blipFill>
        <p:spPr>
          <a:xfrm rot="10800000">
            <a:off x="0" y="0"/>
            <a:ext cx="7883188" cy="1169233"/>
          </a:xfrm>
          <a:prstGeom prst="rect">
            <a:avLst/>
          </a:prstGeom>
          <a:noFill/>
          <a:ln>
            <a:noFill/>
          </a:ln>
        </p:spPr>
      </p:pic>
      <p:sp>
        <p:nvSpPr>
          <p:cNvPr id="229" name="Google Shape;229;p22"/>
          <p:cNvSpPr txBox="1">
            <a:spLocks noGrp="1"/>
          </p:cNvSpPr>
          <p:nvPr>
            <p:ph type="title"/>
          </p:nvPr>
        </p:nvSpPr>
        <p:spPr>
          <a:xfrm>
            <a:off x="1197963" y="-74950"/>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Twentieth Century"/>
              <a:buNone/>
            </a:pPr>
            <a:r>
              <a:rPr lang="fr-FR">
                <a:latin typeface="Twentieth Century"/>
                <a:ea typeface="Twentieth Century"/>
                <a:cs typeface="Twentieth Century"/>
                <a:sym typeface="Twentieth Century"/>
              </a:rPr>
              <a:t>4. Traditions &amp; Festivals</a:t>
            </a:r>
            <a:endParaRPr/>
          </a:p>
        </p:txBody>
      </p:sp>
      <p:sp>
        <p:nvSpPr>
          <p:cNvPr id="230" name="Google Shape;230;p22"/>
          <p:cNvSpPr txBox="1">
            <a:spLocks noGrp="1"/>
          </p:cNvSpPr>
          <p:nvPr>
            <p:ph type="body" idx="1"/>
          </p:nvPr>
        </p:nvSpPr>
        <p:spPr>
          <a:xfrm>
            <a:off x="1197963" y="1250613"/>
            <a:ext cx="10515600" cy="5532438"/>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dk1"/>
              </a:buClr>
              <a:buSzPts val="2800"/>
              <a:buNone/>
            </a:pPr>
            <a:r>
              <a:rPr lang="fr-FR" b="1" u="sng">
                <a:latin typeface="Twentieth Century"/>
                <a:ea typeface="Twentieth Century"/>
                <a:cs typeface="Twentieth Century"/>
                <a:sym typeface="Twentieth Century"/>
              </a:rPr>
              <a:t>LISTENING PRACTICE:</a:t>
            </a:r>
            <a:endParaRPr/>
          </a:p>
          <a:p>
            <a:pPr marL="0" lvl="0" indent="0" algn="l" rtl="0">
              <a:lnSpc>
                <a:spcPct val="90000"/>
              </a:lnSpc>
              <a:spcBef>
                <a:spcPts val="1000"/>
              </a:spcBef>
              <a:spcAft>
                <a:spcPts val="0"/>
              </a:spcAft>
              <a:buClr>
                <a:schemeClr val="dk1"/>
              </a:buClr>
              <a:buSzPts val="2800"/>
              <a:buNone/>
            </a:pPr>
            <a:endParaRPr>
              <a:latin typeface="Twentieth Century"/>
              <a:ea typeface="Twentieth Century"/>
              <a:cs typeface="Twentieth Century"/>
              <a:sym typeface="Twentieth Century"/>
            </a:endParaRPr>
          </a:p>
          <a:p>
            <a:pPr marL="514350" lvl="0" indent="-514350" algn="l" rtl="0">
              <a:lnSpc>
                <a:spcPct val="90000"/>
              </a:lnSpc>
              <a:spcBef>
                <a:spcPts val="1000"/>
              </a:spcBef>
              <a:spcAft>
                <a:spcPts val="0"/>
              </a:spcAft>
              <a:buClr>
                <a:schemeClr val="dk1"/>
              </a:buClr>
              <a:buSzPts val="2800"/>
              <a:buAutoNum type="arabicPeriod"/>
            </a:pPr>
            <a:r>
              <a:rPr lang="fr-FR">
                <a:latin typeface="Twentieth Century"/>
                <a:ea typeface="Twentieth Century"/>
                <a:cs typeface="Twentieth Century"/>
                <a:sym typeface="Twentieth Century"/>
              </a:rPr>
              <a:t>When do we celebrate Candlemass? </a:t>
            </a:r>
            <a:endParaRPr/>
          </a:p>
          <a:p>
            <a:pPr marL="514350" lvl="0" indent="-336550" algn="l" rtl="0">
              <a:lnSpc>
                <a:spcPct val="90000"/>
              </a:lnSpc>
              <a:spcBef>
                <a:spcPts val="1000"/>
              </a:spcBef>
              <a:spcAft>
                <a:spcPts val="0"/>
              </a:spcAft>
              <a:buClr>
                <a:schemeClr val="dk1"/>
              </a:buClr>
              <a:buSzPts val="2800"/>
              <a:buNone/>
            </a:pPr>
            <a:endParaRPr>
              <a:latin typeface="Twentieth Century"/>
              <a:ea typeface="Twentieth Century"/>
              <a:cs typeface="Twentieth Century"/>
              <a:sym typeface="Twentieth Century"/>
            </a:endParaRPr>
          </a:p>
          <a:p>
            <a:pPr marL="0" lvl="0" indent="0" algn="l" rtl="0">
              <a:lnSpc>
                <a:spcPct val="90000"/>
              </a:lnSpc>
              <a:spcBef>
                <a:spcPts val="1000"/>
              </a:spcBef>
              <a:spcAft>
                <a:spcPts val="0"/>
              </a:spcAft>
              <a:buClr>
                <a:schemeClr val="dk1"/>
              </a:buClr>
              <a:buSzPts val="2800"/>
              <a:buNone/>
            </a:pPr>
            <a:r>
              <a:rPr lang="fr-FR">
                <a:latin typeface="Twentieth Century"/>
                <a:ea typeface="Twentieth Century"/>
                <a:cs typeface="Twentieth Century"/>
                <a:sym typeface="Twentieth Century"/>
              </a:rPr>
              <a:t>2. What is Candlemass commemorating?</a:t>
            </a:r>
            <a:endParaRPr/>
          </a:p>
          <a:p>
            <a:pPr marL="0" lvl="0" indent="0" algn="l" rtl="0">
              <a:lnSpc>
                <a:spcPct val="90000"/>
              </a:lnSpc>
              <a:spcBef>
                <a:spcPts val="1000"/>
              </a:spcBef>
              <a:spcAft>
                <a:spcPts val="0"/>
              </a:spcAft>
              <a:buClr>
                <a:schemeClr val="dk1"/>
              </a:buClr>
              <a:buSzPts val="2800"/>
              <a:buNone/>
            </a:pPr>
            <a:endParaRPr>
              <a:latin typeface="Twentieth Century"/>
              <a:ea typeface="Twentieth Century"/>
              <a:cs typeface="Twentieth Century"/>
              <a:sym typeface="Twentieth Century"/>
            </a:endParaRPr>
          </a:p>
          <a:p>
            <a:pPr marL="0" lvl="0" indent="0" algn="l" rtl="0">
              <a:lnSpc>
                <a:spcPct val="90000"/>
              </a:lnSpc>
              <a:spcBef>
                <a:spcPts val="1000"/>
              </a:spcBef>
              <a:spcAft>
                <a:spcPts val="0"/>
              </a:spcAft>
              <a:buClr>
                <a:schemeClr val="dk1"/>
              </a:buClr>
              <a:buSzPts val="2800"/>
              <a:buNone/>
            </a:pPr>
            <a:r>
              <a:rPr lang="fr-FR">
                <a:latin typeface="Twentieth Century"/>
                <a:ea typeface="Twentieth Century"/>
                <a:cs typeface="Twentieth Century"/>
                <a:sym typeface="Twentieth Century"/>
              </a:rPr>
              <a:t>3. Why do we light candles on that day?</a:t>
            </a:r>
            <a:endParaRPr/>
          </a:p>
          <a:p>
            <a:pPr marL="0" lvl="0" indent="0" algn="l" rtl="0">
              <a:lnSpc>
                <a:spcPct val="90000"/>
              </a:lnSpc>
              <a:spcBef>
                <a:spcPts val="1000"/>
              </a:spcBef>
              <a:spcAft>
                <a:spcPts val="0"/>
              </a:spcAft>
              <a:buClr>
                <a:schemeClr val="dk1"/>
              </a:buClr>
              <a:buSzPts val="2800"/>
              <a:buNone/>
            </a:pPr>
            <a:endParaRPr>
              <a:latin typeface="Twentieth Century"/>
              <a:ea typeface="Twentieth Century"/>
              <a:cs typeface="Twentieth Century"/>
              <a:sym typeface="Twentieth Century"/>
            </a:endParaRPr>
          </a:p>
          <a:p>
            <a:pPr marL="0" lvl="0" indent="0" algn="l" rtl="0">
              <a:lnSpc>
                <a:spcPct val="90000"/>
              </a:lnSpc>
              <a:spcBef>
                <a:spcPts val="1000"/>
              </a:spcBef>
              <a:spcAft>
                <a:spcPts val="0"/>
              </a:spcAft>
              <a:buClr>
                <a:schemeClr val="dk1"/>
              </a:buClr>
              <a:buSzPts val="2800"/>
              <a:buNone/>
            </a:pPr>
            <a:r>
              <a:rPr lang="fr-FR">
                <a:latin typeface="Twentieth Century"/>
                <a:ea typeface="Twentieth Century"/>
                <a:cs typeface="Twentieth Century"/>
                <a:sym typeface="Twentieth Century"/>
              </a:rPr>
              <a:t>4. In which countries do people eat pancakes on that day?</a:t>
            </a:r>
            <a:endParaRPr/>
          </a:p>
          <a:p>
            <a:pPr marL="0" lvl="0" indent="0" algn="l" rtl="0">
              <a:lnSpc>
                <a:spcPct val="90000"/>
              </a:lnSpc>
              <a:spcBef>
                <a:spcPts val="1000"/>
              </a:spcBef>
              <a:spcAft>
                <a:spcPts val="0"/>
              </a:spcAft>
              <a:buClr>
                <a:schemeClr val="dk1"/>
              </a:buClr>
              <a:buSzPts val="2800"/>
              <a:buNone/>
            </a:pPr>
            <a:endParaRPr>
              <a:latin typeface="Twentieth Century"/>
              <a:ea typeface="Twentieth Century"/>
              <a:cs typeface="Twentieth Century"/>
              <a:sym typeface="Twentieth Century"/>
            </a:endParaRPr>
          </a:p>
          <a:p>
            <a:pPr marL="0" lvl="0" indent="0" algn="l" rtl="0">
              <a:lnSpc>
                <a:spcPct val="90000"/>
              </a:lnSpc>
              <a:spcBef>
                <a:spcPts val="1000"/>
              </a:spcBef>
              <a:spcAft>
                <a:spcPts val="0"/>
              </a:spcAft>
              <a:buClr>
                <a:schemeClr val="dk1"/>
              </a:buClr>
              <a:buSzPts val="2800"/>
              <a:buNone/>
            </a:pPr>
            <a:r>
              <a:rPr lang="fr-FR">
                <a:latin typeface="Twentieth Century"/>
                <a:ea typeface="Twentieth Century"/>
                <a:cs typeface="Twentieth Century"/>
                <a:sym typeface="Twentieth Century"/>
              </a:rPr>
              <a:t>5. How long was Gelasius the First pope? </a:t>
            </a:r>
            <a:endParaRPr/>
          </a:p>
          <a:p>
            <a:pPr marL="0" lvl="0" indent="0" algn="l" rtl="0">
              <a:lnSpc>
                <a:spcPct val="90000"/>
              </a:lnSpc>
              <a:spcBef>
                <a:spcPts val="1000"/>
              </a:spcBef>
              <a:spcAft>
                <a:spcPts val="0"/>
              </a:spcAft>
              <a:buClr>
                <a:schemeClr val="dk1"/>
              </a:buClr>
              <a:buSzPts val="2800"/>
              <a:buNone/>
            </a:pPr>
            <a:endParaRPr>
              <a:latin typeface="Twentieth Century"/>
              <a:ea typeface="Twentieth Century"/>
              <a:cs typeface="Twentieth Century"/>
              <a:sym typeface="Twentieth Century"/>
            </a:endParaRPr>
          </a:p>
        </p:txBody>
      </p:sp>
      <p:sp>
        <p:nvSpPr>
          <p:cNvPr id="231" name="Google Shape;231;p22"/>
          <p:cNvSpPr txBox="1"/>
          <p:nvPr/>
        </p:nvSpPr>
        <p:spPr>
          <a:xfrm rot="678853">
            <a:off x="7031079" y="2039808"/>
            <a:ext cx="4184969"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fr-FR" sz="2400" b="1">
                <a:solidFill>
                  <a:srgbClr val="C10080"/>
                </a:solidFill>
                <a:latin typeface="Twentieth Century"/>
                <a:ea typeface="Twentieth Century"/>
                <a:cs typeface="Twentieth Century"/>
                <a:sym typeface="Twentieth Century"/>
              </a:rPr>
              <a:t>Numbers and time indicators</a:t>
            </a:r>
            <a:endParaRPr sz="2400" b="1">
              <a:solidFill>
                <a:srgbClr val="C10080"/>
              </a:solidFill>
              <a:latin typeface="Twentieth Century"/>
              <a:ea typeface="Twentieth Century"/>
              <a:cs typeface="Twentieth Century"/>
              <a:sym typeface="Twentieth Century"/>
            </a:endParaRPr>
          </a:p>
        </p:txBody>
      </p:sp>
      <p:sp>
        <p:nvSpPr>
          <p:cNvPr id="232" name="Google Shape;232;p22"/>
          <p:cNvSpPr txBox="1"/>
          <p:nvPr/>
        </p:nvSpPr>
        <p:spPr>
          <a:xfrm rot="678853">
            <a:off x="7031079" y="3313548"/>
            <a:ext cx="4184969"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fr-FR" sz="2400" b="1">
                <a:solidFill>
                  <a:srgbClr val="C10080"/>
                </a:solidFill>
                <a:latin typeface="Twentieth Century"/>
                <a:ea typeface="Twentieth Century"/>
                <a:cs typeface="Twentieth Century"/>
                <a:sym typeface="Twentieth Century"/>
              </a:rPr>
              <a:t>Cognates + cultural knowledge</a:t>
            </a:r>
            <a:endParaRPr sz="2400" b="1">
              <a:solidFill>
                <a:srgbClr val="C10080"/>
              </a:solidFill>
              <a:latin typeface="Twentieth Century"/>
              <a:ea typeface="Twentieth Century"/>
              <a:cs typeface="Twentieth Century"/>
              <a:sym typeface="Twentieth Century"/>
            </a:endParaRPr>
          </a:p>
        </p:txBody>
      </p:sp>
      <p:sp>
        <p:nvSpPr>
          <p:cNvPr id="233" name="Google Shape;233;p22"/>
          <p:cNvSpPr txBox="1"/>
          <p:nvPr/>
        </p:nvSpPr>
        <p:spPr>
          <a:xfrm rot="678853">
            <a:off x="7020450" y="4307772"/>
            <a:ext cx="527888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fr-FR" sz="2400" b="1">
                <a:solidFill>
                  <a:srgbClr val="C10080"/>
                </a:solidFill>
                <a:latin typeface="Twentieth Century"/>
                <a:ea typeface="Twentieth Century"/>
                <a:cs typeface="Twentieth Century"/>
                <a:sym typeface="Twentieth Century"/>
              </a:rPr>
              <a:t>Hard vocab. Use cultural knowledge.</a:t>
            </a:r>
            <a:endParaRPr/>
          </a:p>
        </p:txBody>
      </p:sp>
      <p:sp>
        <p:nvSpPr>
          <p:cNvPr id="234" name="Google Shape;234;p22"/>
          <p:cNvSpPr txBox="1"/>
          <p:nvPr/>
        </p:nvSpPr>
        <p:spPr>
          <a:xfrm rot="678853">
            <a:off x="6951264" y="6090552"/>
            <a:ext cx="527888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fr-FR" sz="2400" b="1">
                <a:solidFill>
                  <a:srgbClr val="C10080"/>
                </a:solidFill>
                <a:latin typeface="Twentieth Century"/>
                <a:ea typeface="Twentieth Century"/>
                <a:cs typeface="Twentieth Century"/>
                <a:sym typeface="Twentieth Century"/>
              </a:rPr>
              <a:t>A bit of Maths! + Burrying information</a:t>
            </a:r>
            <a:endParaRPr/>
          </a:p>
        </p:txBody>
      </p:sp>
      <p:sp>
        <p:nvSpPr>
          <p:cNvPr id="235" name="Google Shape;235;p22"/>
          <p:cNvSpPr txBox="1"/>
          <p:nvPr/>
        </p:nvSpPr>
        <p:spPr>
          <a:xfrm>
            <a:off x="1987126" y="2576176"/>
            <a:ext cx="4811842"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2400" b="1" i="1">
                <a:solidFill>
                  <a:schemeClr val="accent1"/>
                </a:solidFill>
                <a:latin typeface="Twentieth Century"/>
                <a:ea typeface="Twentieth Century"/>
                <a:cs typeface="Twentieth Century"/>
                <a:sym typeface="Twentieth Century"/>
              </a:rPr>
              <a:t>40 days after Chrismas.</a:t>
            </a:r>
            <a:endParaRPr/>
          </a:p>
        </p:txBody>
      </p:sp>
      <p:sp>
        <p:nvSpPr>
          <p:cNvPr id="236" name="Google Shape;236;p22"/>
          <p:cNvSpPr txBox="1"/>
          <p:nvPr/>
        </p:nvSpPr>
        <p:spPr>
          <a:xfrm>
            <a:off x="1987126" y="3482735"/>
            <a:ext cx="4811842"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2400" b="1" i="1">
                <a:solidFill>
                  <a:schemeClr val="accent1"/>
                </a:solidFill>
                <a:latin typeface="Twentieth Century"/>
                <a:ea typeface="Twentieth Century"/>
                <a:cs typeface="Twentieth Century"/>
                <a:sym typeface="Twentieth Century"/>
              </a:rPr>
              <a:t>The Christ’s presentation at the Temple</a:t>
            </a:r>
            <a:endParaRPr/>
          </a:p>
        </p:txBody>
      </p:sp>
      <p:sp>
        <p:nvSpPr>
          <p:cNvPr id="237" name="Google Shape;237;p22"/>
          <p:cNvSpPr txBox="1"/>
          <p:nvPr/>
        </p:nvSpPr>
        <p:spPr>
          <a:xfrm>
            <a:off x="1752259" y="4538604"/>
            <a:ext cx="7951353"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2400" b="1" i="1">
                <a:solidFill>
                  <a:schemeClr val="accent1"/>
                </a:solidFill>
                <a:latin typeface="Twentieth Century"/>
                <a:ea typeface="Twentieth Century"/>
                <a:cs typeface="Twentieth Century"/>
                <a:sym typeface="Twentieth Century"/>
              </a:rPr>
              <a:t>To remember Jesus being introduced as the Light of the world</a:t>
            </a:r>
            <a:endParaRPr/>
          </a:p>
        </p:txBody>
      </p:sp>
      <p:sp>
        <p:nvSpPr>
          <p:cNvPr id="238" name="Google Shape;238;p22"/>
          <p:cNvSpPr txBox="1"/>
          <p:nvPr/>
        </p:nvSpPr>
        <p:spPr>
          <a:xfrm>
            <a:off x="1708537" y="5429994"/>
            <a:ext cx="7951353"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2400" b="1" i="1">
                <a:solidFill>
                  <a:schemeClr val="accent1"/>
                </a:solidFill>
                <a:latin typeface="Twentieth Century"/>
                <a:ea typeface="Twentieth Century"/>
                <a:cs typeface="Twentieth Century"/>
                <a:sym typeface="Twentieth Century"/>
              </a:rPr>
              <a:t>France, Belgium and Switzerland</a:t>
            </a:r>
            <a:endParaRPr sz="2400" b="1" i="1">
              <a:solidFill>
                <a:schemeClr val="accent1"/>
              </a:solidFill>
              <a:latin typeface="Twentieth Century"/>
              <a:ea typeface="Twentieth Century"/>
              <a:cs typeface="Twentieth Century"/>
              <a:sym typeface="Twentieth Century"/>
            </a:endParaRPr>
          </a:p>
        </p:txBody>
      </p:sp>
      <p:sp>
        <p:nvSpPr>
          <p:cNvPr id="239" name="Google Shape;239;p22"/>
          <p:cNvSpPr txBox="1"/>
          <p:nvPr/>
        </p:nvSpPr>
        <p:spPr>
          <a:xfrm>
            <a:off x="1722299" y="6313914"/>
            <a:ext cx="7951353"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2400" b="1" i="1">
                <a:solidFill>
                  <a:schemeClr val="accent1"/>
                </a:solidFill>
                <a:latin typeface="Twentieth Century"/>
                <a:ea typeface="Twentieth Century"/>
                <a:cs typeface="Twentieth Century"/>
                <a:sym typeface="Twentieth Century"/>
              </a:rPr>
              <a:t>3 years</a:t>
            </a:r>
            <a:endParaRPr sz="2400" b="1" i="1">
              <a:solidFill>
                <a:schemeClr val="accent1"/>
              </a:solidFill>
              <a:latin typeface="Twentieth Century"/>
              <a:ea typeface="Twentieth Century"/>
              <a:cs typeface="Twentieth Century"/>
              <a:sym typeface="Twentieth Century"/>
            </a:endParaRPr>
          </a:p>
        </p:txBody>
      </p:sp>
      <p:pic>
        <p:nvPicPr>
          <p:cNvPr id="240" name="Google Shape;240;p22"/>
          <p:cNvPicPr preferRelativeResize="0"/>
          <p:nvPr/>
        </p:nvPicPr>
        <p:blipFill rotWithShape="1">
          <a:blip r:embed="rId4">
            <a:alphaModFix/>
          </a:blip>
          <a:srcRect/>
          <a:stretch/>
        </p:blipFill>
        <p:spPr>
          <a:xfrm>
            <a:off x="9906500" y="-10305"/>
            <a:ext cx="3151632" cy="54254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5"/>
                                        </p:tgtEl>
                                        <p:attrNameLst>
                                          <p:attrName>style.visibility</p:attrName>
                                        </p:attrNameLst>
                                      </p:cBhvr>
                                      <p:to>
                                        <p:strVal val="visible"/>
                                      </p:to>
                                    </p:set>
                                    <p:animEffect transition="in" filter="fade">
                                      <p:cBhvr>
                                        <p:cTn id="7" dur="500"/>
                                        <p:tgtEl>
                                          <p:spTgt spid="23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36"/>
                                        </p:tgtEl>
                                        <p:attrNameLst>
                                          <p:attrName>style.visibility</p:attrName>
                                        </p:attrNameLst>
                                      </p:cBhvr>
                                      <p:to>
                                        <p:strVal val="visible"/>
                                      </p:to>
                                    </p:set>
                                    <p:animEffect transition="in" filter="fade">
                                      <p:cBhvr>
                                        <p:cTn id="12" dur="500"/>
                                        <p:tgtEl>
                                          <p:spTgt spid="23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37"/>
                                        </p:tgtEl>
                                        <p:attrNameLst>
                                          <p:attrName>style.visibility</p:attrName>
                                        </p:attrNameLst>
                                      </p:cBhvr>
                                      <p:to>
                                        <p:strVal val="visible"/>
                                      </p:to>
                                    </p:set>
                                    <p:animEffect transition="in" filter="fade">
                                      <p:cBhvr>
                                        <p:cTn id="17" dur="500"/>
                                        <p:tgtEl>
                                          <p:spTgt spid="23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38"/>
                                        </p:tgtEl>
                                        <p:attrNameLst>
                                          <p:attrName>style.visibility</p:attrName>
                                        </p:attrNameLst>
                                      </p:cBhvr>
                                      <p:to>
                                        <p:strVal val="visible"/>
                                      </p:to>
                                    </p:set>
                                    <p:animEffect transition="in" filter="fade">
                                      <p:cBhvr>
                                        <p:cTn id="22" dur="500"/>
                                        <p:tgtEl>
                                          <p:spTgt spid="23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39"/>
                                        </p:tgtEl>
                                        <p:attrNameLst>
                                          <p:attrName>style.visibility</p:attrName>
                                        </p:attrNameLst>
                                      </p:cBhvr>
                                      <p:to>
                                        <p:strVal val="visible"/>
                                      </p:to>
                                    </p:set>
                                    <p:animEffect transition="in" filter="fade">
                                      <p:cBhvr>
                                        <p:cTn id="27" dur="500"/>
                                        <p:tgtEl>
                                          <p:spTgt spid="2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23"/>
          <p:cNvSpPr txBox="1">
            <a:spLocks noGrp="1"/>
          </p:cNvSpPr>
          <p:nvPr>
            <p:ph type="title"/>
          </p:nvPr>
        </p:nvSpPr>
        <p:spPr>
          <a:xfrm>
            <a:off x="1138003" y="215223"/>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10080"/>
              </a:buClr>
              <a:buSzPts val="8000"/>
              <a:buFont typeface="Inter"/>
              <a:buNone/>
            </a:pPr>
            <a:r>
              <a:rPr lang="fr-FR" sz="8000">
                <a:solidFill>
                  <a:srgbClr val="C10080"/>
                </a:solidFill>
                <a:latin typeface="Inter"/>
                <a:ea typeface="Inter"/>
                <a:cs typeface="Inter"/>
                <a:sym typeface="Inter"/>
              </a:rPr>
              <a:t>What did I learn today?</a:t>
            </a:r>
            <a:endParaRPr/>
          </a:p>
        </p:txBody>
      </p:sp>
      <p:pic>
        <p:nvPicPr>
          <p:cNvPr id="246" name="Google Shape;246;p23"/>
          <p:cNvPicPr preferRelativeResize="0"/>
          <p:nvPr/>
        </p:nvPicPr>
        <p:blipFill rotWithShape="1">
          <a:blip r:embed="rId3">
            <a:alphaModFix/>
          </a:blip>
          <a:srcRect l="10127" t="6120" r="56626" b="53442"/>
          <a:stretch/>
        </p:blipFill>
        <p:spPr>
          <a:xfrm>
            <a:off x="1138003" y="1360904"/>
            <a:ext cx="4957997" cy="4609194"/>
          </a:xfrm>
          <a:prstGeom prst="rect">
            <a:avLst/>
          </a:prstGeom>
          <a:noFill/>
          <a:ln>
            <a:noFill/>
          </a:ln>
        </p:spPr>
      </p:pic>
      <p:pic>
        <p:nvPicPr>
          <p:cNvPr id="247" name="Google Shape;247;p23"/>
          <p:cNvPicPr preferRelativeResize="0"/>
          <p:nvPr/>
        </p:nvPicPr>
        <p:blipFill rotWithShape="1">
          <a:blip r:embed="rId3">
            <a:alphaModFix/>
          </a:blip>
          <a:srcRect l="35449" t="52162" r="35400" b="7399"/>
          <a:stretch/>
        </p:blipFill>
        <p:spPr>
          <a:xfrm>
            <a:off x="7060367" y="1540786"/>
            <a:ext cx="4347147" cy="4609194"/>
          </a:xfrm>
          <a:prstGeom prst="rect">
            <a:avLst/>
          </a:prstGeom>
          <a:noFill/>
          <a:ln>
            <a:noFill/>
          </a:ln>
        </p:spPr>
      </p:pic>
      <p:pic>
        <p:nvPicPr>
          <p:cNvPr id="248" name="Google Shape;248;p23"/>
          <p:cNvPicPr preferRelativeResize="0"/>
          <p:nvPr/>
        </p:nvPicPr>
        <p:blipFill rotWithShape="1">
          <a:blip r:embed="rId4">
            <a:alphaModFix/>
          </a:blip>
          <a:srcRect/>
          <a:stretch/>
        </p:blipFill>
        <p:spPr>
          <a:xfrm>
            <a:off x="0" y="1673"/>
            <a:ext cx="12192000" cy="6854653"/>
          </a:xfrm>
          <a:prstGeom prst="rect">
            <a:avLst/>
          </a:prstGeom>
          <a:noFill/>
          <a:ln>
            <a:noFill/>
          </a:ln>
        </p:spPr>
      </p:pic>
      <p:pic>
        <p:nvPicPr>
          <p:cNvPr id="249" name="Google Shape;249;p23"/>
          <p:cNvPicPr preferRelativeResize="0"/>
          <p:nvPr/>
        </p:nvPicPr>
        <p:blipFill rotWithShape="1">
          <a:blip r:embed="rId5">
            <a:alphaModFix/>
          </a:blip>
          <a:srcRect/>
          <a:stretch/>
        </p:blipFill>
        <p:spPr>
          <a:xfrm>
            <a:off x="9840441" y="6415791"/>
            <a:ext cx="3151632" cy="542544"/>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pic>
        <p:nvPicPr>
          <p:cNvPr id="103" name="Google Shape;103;p14"/>
          <p:cNvPicPr preferRelativeResize="0"/>
          <p:nvPr/>
        </p:nvPicPr>
        <p:blipFill rotWithShape="1">
          <a:blip r:embed="rId3">
            <a:alphaModFix/>
          </a:blip>
          <a:srcRect/>
          <a:stretch/>
        </p:blipFill>
        <p:spPr>
          <a:xfrm rot="10800000">
            <a:off x="0" y="0"/>
            <a:ext cx="7883188" cy="1169233"/>
          </a:xfrm>
          <a:prstGeom prst="rect">
            <a:avLst/>
          </a:prstGeom>
          <a:noFill/>
          <a:ln>
            <a:noFill/>
          </a:ln>
        </p:spPr>
      </p:pic>
      <p:sp>
        <p:nvSpPr>
          <p:cNvPr id="104" name="Google Shape;104;p14"/>
          <p:cNvSpPr txBox="1">
            <a:spLocks noGrp="1"/>
          </p:cNvSpPr>
          <p:nvPr>
            <p:ph type="title"/>
          </p:nvPr>
        </p:nvSpPr>
        <p:spPr>
          <a:xfrm>
            <a:off x="448457" y="-78166"/>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Twentieth Century"/>
              <a:buNone/>
            </a:pPr>
            <a:r>
              <a:rPr lang="fr-FR">
                <a:latin typeface="Twentieth Century"/>
                <a:ea typeface="Twentieth Century"/>
                <a:cs typeface="Twentieth Century"/>
                <a:sym typeface="Twentieth Century"/>
              </a:rPr>
              <a:t>1. Moi, ma famille et mes amis</a:t>
            </a:r>
            <a:endParaRPr/>
          </a:p>
        </p:txBody>
      </p:sp>
      <p:sp>
        <p:nvSpPr>
          <p:cNvPr id="105" name="Google Shape;105;p14"/>
          <p:cNvSpPr txBox="1">
            <a:spLocks noGrp="1"/>
          </p:cNvSpPr>
          <p:nvPr>
            <p:ph type="body" idx="1"/>
          </p:nvPr>
        </p:nvSpPr>
        <p:spPr>
          <a:xfrm>
            <a:off x="1197963" y="1325562"/>
            <a:ext cx="10515600" cy="5532438"/>
          </a:xfrm>
          <a:prstGeom prst="rect">
            <a:avLst/>
          </a:prstGeom>
          <a:noFill/>
          <a:ln>
            <a:noFill/>
          </a:ln>
        </p:spPr>
        <p:txBody>
          <a:bodyPr spcFirstLastPara="1" wrap="square" lIns="91425" tIns="45700" rIns="91425" bIns="45700" anchor="t" anchorCtr="0">
            <a:normAutofit fontScale="92500" lnSpcReduction="20000"/>
          </a:bodyPr>
          <a:lstStyle/>
          <a:p>
            <a:pPr marL="514350" lvl="0" indent="-514350" algn="l" rtl="0">
              <a:lnSpc>
                <a:spcPct val="120000"/>
              </a:lnSpc>
              <a:spcBef>
                <a:spcPts val="0"/>
              </a:spcBef>
              <a:spcAft>
                <a:spcPts val="0"/>
              </a:spcAft>
              <a:buClr>
                <a:schemeClr val="dk1"/>
              </a:buClr>
              <a:buSzPct val="100000"/>
              <a:buFont typeface="Calibri"/>
              <a:buAutoNum type="arabicPeriod"/>
            </a:pPr>
            <a:r>
              <a:rPr lang="fr-FR">
                <a:latin typeface="Twentieth Century"/>
                <a:ea typeface="Twentieth Century"/>
                <a:cs typeface="Twentieth Century"/>
                <a:sym typeface="Twentieth Century"/>
              </a:rPr>
              <a:t>Je m’entends bien avec</a:t>
            </a:r>
            <a:endParaRPr/>
          </a:p>
          <a:p>
            <a:pPr marL="514350" lvl="0" indent="-514350" algn="l" rtl="0">
              <a:lnSpc>
                <a:spcPct val="120000"/>
              </a:lnSpc>
              <a:spcBef>
                <a:spcPts val="1000"/>
              </a:spcBef>
              <a:spcAft>
                <a:spcPts val="0"/>
              </a:spcAft>
              <a:buClr>
                <a:schemeClr val="dk1"/>
              </a:buClr>
              <a:buSzPct val="100000"/>
              <a:buFont typeface="Calibri"/>
              <a:buAutoNum type="arabicPeriod"/>
            </a:pPr>
            <a:r>
              <a:rPr lang="fr-FR">
                <a:latin typeface="Twentieth Century"/>
                <a:ea typeface="Twentieth Century"/>
                <a:cs typeface="Twentieth Century"/>
                <a:sym typeface="Twentieth Century"/>
              </a:rPr>
              <a:t>Je ne m’entends pas bien avec</a:t>
            </a:r>
            <a:endParaRPr/>
          </a:p>
          <a:p>
            <a:pPr marL="514350" lvl="0" indent="-514350" algn="l" rtl="0">
              <a:lnSpc>
                <a:spcPct val="120000"/>
              </a:lnSpc>
              <a:spcBef>
                <a:spcPts val="1000"/>
              </a:spcBef>
              <a:spcAft>
                <a:spcPts val="0"/>
              </a:spcAft>
              <a:buClr>
                <a:schemeClr val="dk1"/>
              </a:buClr>
              <a:buSzPct val="100000"/>
              <a:buFont typeface="Calibri"/>
              <a:buAutoNum type="arabicPeriod"/>
            </a:pPr>
            <a:r>
              <a:rPr lang="fr-FR">
                <a:latin typeface="Twentieth Century"/>
                <a:ea typeface="Twentieth Century"/>
                <a:cs typeface="Twentieth Century"/>
                <a:sym typeface="Twentieth Century"/>
              </a:rPr>
              <a:t>Mon frère m’énerve</a:t>
            </a:r>
            <a:endParaRPr/>
          </a:p>
          <a:p>
            <a:pPr marL="514350" lvl="0" indent="-514350" algn="l" rtl="0">
              <a:lnSpc>
                <a:spcPct val="120000"/>
              </a:lnSpc>
              <a:spcBef>
                <a:spcPts val="1000"/>
              </a:spcBef>
              <a:spcAft>
                <a:spcPts val="0"/>
              </a:spcAft>
              <a:buClr>
                <a:schemeClr val="dk1"/>
              </a:buClr>
              <a:buSzPct val="100000"/>
              <a:buFont typeface="Calibri"/>
              <a:buAutoNum type="arabicPeriod"/>
            </a:pPr>
            <a:r>
              <a:rPr lang="fr-FR">
                <a:latin typeface="Twentieth Century"/>
                <a:ea typeface="Twentieth Century"/>
                <a:cs typeface="Twentieth Century"/>
                <a:sym typeface="Twentieth Century"/>
              </a:rPr>
              <a:t>Je vis dans une famille monoparentale.</a:t>
            </a:r>
            <a:endParaRPr/>
          </a:p>
          <a:p>
            <a:pPr marL="514350" lvl="0" indent="-514350" algn="l" rtl="0">
              <a:lnSpc>
                <a:spcPct val="120000"/>
              </a:lnSpc>
              <a:spcBef>
                <a:spcPts val="1000"/>
              </a:spcBef>
              <a:spcAft>
                <a:spcPts val="0"/>
              </a:spcAft>
              <a:buClr>
                <a:schemeClr val="dk1"/>
              </a:buClr>
              <a:buSzPct val="100000"/>
              <a:buFont typeface="Calibri"/>
              <a:buAutoNum type="arabicPeriod"/>
            </a:pPr>
            <a:r>
              <a:rPr lang="fr-FR">
                <a:latin typeface="Twentieth Century"/>
                <a:ea typeface="Twentieth Century"/>
                <a:cs typeface="Twentieth Century"/>
                <a:sym typeface="Twentieth Century"/>
              </a:rPr>
              <a:t>Mes parents se sont mariés en 1994.</a:t>
            </a:r>
            <a:endParaRPr/>
          </a:p>
          <a:p>
            <a:pPr marL="514350" lvl="0" indent="-514350" algn="l" rtl="0">
              <a:lnSpc>
                <a:spcPct val="120000"/>
              </a:lnSpc>
              <a:spcBef>
                <a:spcPts val="1000"/>
              </a:spcBef>
              <a:spcAft>
                <a:spcPts val="0"/>
              </a:spcAft>
              <a:buClr>
                <a:schemeClr val="dk1"/>
              </a:buClr>
              <a:buSzPct val="100000"/>
              <a:buFont typeface="Calibri"/>
              <a:buAutoNum type="arabicPeriod"/>
            </a:pPr>
            <a:r>
              <a:rPr lang="fr-FR">
                <a:latin typeface="Twentieth Century"/>
                <a:ea typeface="Twentieth Century"/>
                <a:cs typeface="Twentieth Century"/>
                <a:sym typeface="Twentieth Century"/>
              </a:rPr>
              <a:t>Ma sœur sort avec son petit copain depuis trois ans.</a:t>
            </a:r>
            <a:endParaRPr/>
          </a:p>
          <a:p>
            <a:pPr marL="514350" lvl="0" indent="-514350" algn="l" rtl="0">
              <a:lnSpc>
                <a:spcPct val="120000"/>
              </a:lnSpc>
              <a:spcBef>
                <a:spcPts val="1000"/>
              </a:spcBef>
              <a:spcAft>
                <a:spcPts val="0"/>
              </a:spcAft>
              <a:buClr>
                <a:schemeClr val="dk1"/>
              </a:buClr>
              <a:buSzPct val="100000"/>
              <a:buFont typeface="Calibri"/>
              <a:buAutoNum type="arabicPeriod"/>
            </a:pPr>
            <a:r>
              <a:rPr lang="fr-FR">
                <a:latin typeface="Twentieth Century"/>
                <a:ea typeface="Twentieth Century"/>
                <a:cs typeface="Twentieth Century"/>
                <a:sym typeface="Twentieth Century"/>
              </a:rPr>
              <a:t>Ma mère m’élève seule.</a:t>
            </a:r>
            <a:endParaRPr/>
          </a:p>
          <a:p>
            <a:pPr marL="514350" lvl="0" indent="-514350" algn="l" rtl="0">
              <a:lnSpc>
                <a:spcPct val="120000"/>
              </a:lnSpc>
              <a:spcBef>
                <a:spcPts val="1000"/>
              </a:spcBef>
              <a:spcAft>
                <a:spcPts val="0"/>
              </a:spcAft>
              <a:buClr>
                <a:schemeClr val="dk1"/>
              </a:buClr>
              <a:buSzPct val="100000"/>
              <a:buFont typeface="Calibri"/>
              <a:buAutoNum type="arabicPeriod"/>
            </a:pPr>
            <a:r>
              <a:rPr lang="fr-FR">
                <a:latin typeface="Twentieth Century"/>
                <a:ea typeface="Twentieth Century"/>
                <a:cs typeface="Twentieth Century"/>
                <a:sym typeface="Twentieth Century"/>
              </a:rPr>
              <a:t>Ce qui m’importe le plus, c’est la personnalité.</a:t>
            </a:r>
            <a:endParaRPr/>
          </a:p>
          <a:p>
            <a:pPr marL="514350" lvl="0" indent="-514350" algn="l" rtl="0">
              <a:lnSpc>
                <a:spcPct val="120000"/>
              </a:lnSpc>
              <a:spcBef>
                <a:spcPts val="1000"/>
              </a:spcBef>
              <a:spcAft>
                <a:spcPts val="0"/>
              </a:spcAft>
              <a:buClr>
                <a:schemeClr val="dk1"/>
              </a:buClr>
              <a:buSzPct val="100000"/>
              <a:buFont typeface="Calibri"/>
              <a:buAutoNum type="arabicPeriod"/>
            </a:pPr>
            <a:r>
              <a:rPr lang="fr-FR">
                <a:latin typeface="Twentieth Century"/>
                <a:ea typeface="Twentieth Century"/>
                <a:cs typeface="Twentieth Century"/>
                <a:sym typeface="Twentieth Century"/>
              </a:rPr>
              <a:t>Avoir une bonne carrière est plus important pour moi.</a:t>
            </a:r>
            <a:endParaRPr/>
          </a:p>
          <a:p>
            <a:pPr marL="514350" lvl="0" indent="-514350" algn="l" rtl="0">
              <a:lnSpc>
                <a:spcPct val="120000"/>
              </a:lnSpc>
              <a:spcBef>
                <a:spcPts val="1000"/>
              </a:spcBef>
              <a:spcAft>
                <a:spcPts val="0"/>
              </a:spcAft>
              <a:buClr>
                <a:schemeClr val="dk1"/>
              </a:buClr>
              <a:buSzPct val="100000"/>
              <a:buFont typeface="Calibri"/>
              <a:buAutoNum type="arabicPeriod"/>
            </a:pPr>
            <a:r>
              <a:rPr lang="fr-FR">
                <a:latin typeface="Twentieth Century"/>
                <a:ea typeface="Twentieth Century"/>
                <a:cs typeface="Twentieth Century"/>
                <a:sym typeface="Twentieth Century"/>
              </a:rPr>
              <a:t>Je voudrais une cérémonie traditionnelle à l’église avec une robe blanche.</a:t>
            </a:r>
            <a:endParaRPr/>
          </a:p>
          <a:p>
            <a:pPr marL="514350" lvl="0" indent="-349885" algn="l" rtl="0">
              <a:lnSpc>
                <a:spcPct val="120000"/>
              </a:lnSpc>
              <a:spcBef>
                <a:spcPts val="1000"/>
              </a:spcBef>
              <a:spcAft>
                <a:spcPts val="0"/>
              </a:spcAft>
              <a:buClr>
                <a:schemeClr val="dk1"/>
              </a:buClr>
              <a:buSzPct val="100000"/>
              <a:buFont typeface="Calibri"/>
              <a:buNone/>
            </a:pPr>
            <a:endParaRPr>
              <a:latin typeface="Twentieth Century"/>
              <a:ea typeface="Twentieth Century"/>
              <a:cs typeface="Twentieth Century"/>
              <a:sym typeface="Twentieth Century"/>
            </a:endParaRPr>
          </a:p>
        </p:txBody>
      </p:sp>
      <p:sp>
        <p:nvSpPr>
          <p:cNvPr id="106" name="Google Shape;106;p14"/>
          <p:cNvSpPr/>
          <p:nvPr/>
        </p:nvSpPr>
        <p:spPr>
          <a:xfrm>
            <a:off x="9390799" y="1336571"/>
            <a:ext cx="1517335" cy="1030814"/>
          </a:xfrm>
          <a:prstGeom prst="triangle">
            <a:avLst>
              <a:gd name="adj" fmla="val 50000"/>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7" name="Google Shape;107;p14"/>
          <p:cNvSpPr/>
          <p:nvPr/>
        </p:nvSpPr>
        <p:spPr>
          <a:xfrm rot="10800000" flipH="1">
            <a:off x="9390599" y="247788"/>
            <a:ext cx="1517335" cy="1030814"/>
          </a:xfrm>
          <a:prstGeom prst="triangle">
            <a:avLst>
              <a:gd name="adj" fmla="val 50000"/>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8" name="Google Shape;108;p14"/>
          <p:cNvSpPr/>
          <p:nvPr/>
        </p:nvSpPr>
        <p:spPr>
          <a:xfrm rot="-5400000">
            <a:off x="9641286" y="1761126"/>
            <a:ext cx="1054786" cy="45719"/>
          </a:xfrm>
          <a:prstGeom prst="homePlate">
            <a:avLst>
              <a:gd name="adj" fmla="val 50000"/>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9" name="Google Shape;109;p14"/>
          <p:cNvSpPr/>
          <p:nvPr/>
        </p:nvSpPr>
        <p:spPr>
          <a:xfrm>
            <a:off x="9373303" y="224644"/>
            <a:ext cx="1590754" cy="2133545"/>
          </a:xfrm>
          <a:prstGeom prst="flowChartCollate">
            <a:avLst/>
          </a:prstGeom>
          <a:noFill/>
          <a:ln w="571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10" name="Google Shape;110;p14"/>
          <p:cNvSpPr txBox="1"/>
          <p:nvPr/>
        </p:nvSpPr>
        <p:spPr>
          <a:xfrm>
            <a:off x="9437904" y="215448"/>
            <a:ext cx="1461551"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fr-FR" sz="1800">
                <a:solidFill>
                  <a:schemeClr val="dk1"/>
                </a:solidFill>
                <a:latin typeface="Calibri"/>
                <a:ea typeface="Calibri"/>
                <a:cs typeface="Calibri"/>
                <a:sym typeface="Calibri"/>
              </a:rPr>
              <a:t>4 minutes</a:t>
            </a:r>
            <a:endParaRPr/>
          </a:p>
        </p:txBody>
      </p:sp>
      <p:sp>
        <p:nvSpPr>
          <p:cNvPr id="111" name="Google Shape;111;p14"/>
          <p:cNvSpPr txBox="1"/>
          <p:nvPr/>
        </p:nvSpPr>
        <p:spPr>
          <a:xfrm>
            <a:off x="9595018" y="1677064"/>
            <a:ext cx="1517334"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4800">
                <a:solidFill>
                  <a:schemeClr val="dk1"/>
                </a:solidFill>
                <a:latin typeface="Calibri"/>
                <a:ea typeface="Calibri"/>
                <a:cs typeface="Calibri"/>
                <a:sym typeface="Calibri"/>
              </a:rPr>
              <a:t>End</a:t>
            </a:r>
            <a:endParaRPr/>
          </a:p>
        </p:txBody>
      </p:sp>
      <p:grpSp>
        <p:nvGrpSpPr>
          <p:cNvPr id="112" name="Google Shape;112;p14"/>
          <p:cNvGrpSpPr/>
          <p:nvPr/>
        </p:nvGrpSpPr>
        <p:grpSpPr>
          <a:xfrm>
            <a:off x="10552617" y="925273"/>
            <a:ext cx="1461551" cy="830997"/>
            <a:chOff x="439416" y="4383735"/>
            <a:chExt cx="2082646" cy="1248482"/>
          </a:xfrm>
        </p:grpSpPr>
        <p:pic>
          <p:nvPicPr>
            <p:cNvPr id="113" name="Google Shape;113;p14"/>
            <p:cNvPicPr preferRelativeResize="0"/>
            <p:nvPr/>
          </p:nvPicPr>
          <p:blipFill rotWithShape="1">
            <a:blip r:embed="rId4">
              <a:alphaModFix/>
            </a:blip>
            <a:srcRect/>
            <a:stretch/>
          </p:blipFill>
          <p:spPr>
            <a:xfrm>
              <a:off x="439416" y="4383735"/>
              <a:ext cx="1412611" cy="885825"/>
            </a:xfrm>
            <a:prstGeom prst="roundRect">
              <a:avLst>
                <a:gd name="adj" fmla="val 16667"/>
              </a:avLst>
            </a:prstGeom>
            <a:noFill/>
            <a:ln w="57150" cap="flat" cmpd="sng">
              <a:solidFill>
                <a:schemeClr val="dk1"/>
              </a:solidFill>
              <a:prstDash val="solid"/>
              <a:round/>
              <a:headEnd type="none" w="sm" len="sm"/>
              <a:tailEnd type="none" w="sm" len="sm"/>
            </a:ln>
            <a:effectLst>
              <a:outerShdw blurRad="76200" dist="38100" dir="7800000" algn="tl" rotWithShape="0">
                <a:srgbClr val="000000">
                  <a:alpha val="40000"/>
                </a:srgbClr>
              </a:outerShdw>
            </a:effectLst>
          </p:spPr>
        </p:pic>
        <p:pic>
          <p:nvPicPr>
            <p:cNvPr id="114" name="Google Shape;114;p14"/>
            <p:cNvPicPr preferRelativeResize="0"/>
            <p:nvPr/>
          </p:nvPicPr>
          <p:blipFill rotWithShape="1">
            <a:blip r:embed="rId5">
              <a:alphaModFix/>
            </a:blip>
            <a:srcRect l="9834" t="13796" r="10834" b="14262"/>
            <a:stretch/>
          </p:blipFill>
          <p:spPr>
            <a:xfrm>
              <a:off x="1131284" y="4732302"/>
              <a:ext cx="1390778" cy="899915"/>
            </a:xfrm>
            <a:prstGeom prst="roundRect">
              <a:avLst>
                <a:gd name="adj" fmla="val 16667"/>
              </a:avLst>
            </a:prstGeom>
            <a:noFill/>
            <a:ln w="57150" cap="flat" cmpd="sng">
              <a:solidFill>
                <a:schemeClr val="dk1"/>
              </a:solidFill>
              <a:prstDash val="solid"/>
              <a:round/>
              <a:headEnd type="none" w="sm" len="sm"/>
              <a:tailEnd type="none" w="sm" len="sm"/>
            </a:ln>
            <a:effectLst>
              <a:outerShdw blurRad="76200" dist="38100" dir="7800000" algn="tl" rotWithShape="0">
                <a:srgbClr val="000000">
                  <a:alpha val="40000"/>
                </a:srgbClr>
              </a:outerShdw>
            </a:effectLst>
          </p:spPr>
        </p:pic>
      </p:grpSp>
      <p:pic>
        <p:nvPicPr>
          <p:cNvPr id="115" name="Google Shape;115;p14"/>
          <p:cNvPicPr preferRelativeResize="0"/>
          <p:nvPr/>
        </p:nvPicPr>
        <p:blipFill rotWithShape="1">
          <a:blip r:embed="rId6">
            <a:alphaModFix/>
          </a:blip>
          <a:srcRect/>
          <a:stretch/>
        </p:blipFill>
        <p:spPr>
          <a:xfrm>
            <a:off x="9840441" y="6415791"/>
            <a:ext cx="3151632" cy="54254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0"/>
                                        <p:tgtEl>
                                          <p:spTgt spid="107"/>
                                        </p:tgtEl>
                                      </p:cBhvr>
                                    </p:animEffect>
                                    <p:set>
                                      <p:cBhvr>
                                        <p:cTn id="7" dur="1" fill="hold">
                                          <p:stCondLst>
                                            <p:cond delay="5000"/>
                                          </p:stCondLst>
                                        </p:cTn>
                                        <p:tgtEl>
                                          <p:spTgt spid="107"/>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106"/>
                                        </p:tgtEl>
                                        <p:attrNameLst>
                                          <p:attrName>style.visibility</p:attrName>
                                        </p:attrNameLst>
                                      </p:cBhvr>
                                      <p:to>
                                        <p:strVal val="visible"/>
                                      </p:to>
                                    </p:set>
                                    <p:animEffect transition="in" filter="fade">
                                      <p:cBhvr>
                                        <p:cTn id="10" dur="5000"/>
                                        <p:tgtEl>
                                          <p:spTgt spid="106"/>
                                        </p:tgtEl>
                                      </p:cBhvr>
                                    </p:animEffect>
                                  </p:childTnLst>
                                </p:cTn>
                              </p:par>
                              <p:par>
                                <p:cTn id="11" presetID="10" presetClass="entr" presetSubtype="0" fill="hold" nodeType="withEffect">
                                  <p:stCondLst>
                                    <p:cond delay="0"/>
                                  </p:stCondLst>
                                  <p:childTnLst>
                                    <p:set>
                                      <p:cBhvr>
                                        <p:cTn id="12" dur="1" fill="hold">
                                          <p:stCondLst>
                                            <p:cond delay="0"/>
                                          </p:stCondLst>
                                        </p:cTn>
                                        <p:tgtEl>
                                          <p:spTgt spid="108"/>
                                        </p:tgtEl>
                                        <p:attrNameLst>
                                          <p:attrName>style.visibility</p:attrName>
                                        </p:attrNameLst>
                                      </p:cBhvr>
                                      <p:to>
                                        <p:strVal val="visible"/>
                                      </p:to>
                                    </p:set>
                                    <p:animEffect transition="in" filter="fade">
                                      <p:cBhvr>
                                        <p:cTn id="13" dur="500"/>
                                        <p:tgtEl>
                                          <p:spTgt spid="108"/>
                                        </p:tgtEl>
                                      </p:cBhvr>
                                    </p:animEffect>
                                  </p:childTnLst>
                                </p:cTn>
                              </p:par>
                            </p:childTnLst>
                          </p:cTn>
                        </p:par>
                        <p:par>
                          <p:cTn id="14" fill="hold">
                            <p:stCondLst>
                              <p:cond delay="5000"/>
                            </p:stCondLst>
                            <p:childTnLst>
                              <p:par>
                                <p:cTn id="15" presetID="1" presetClass="entr" presetSubtype="0" fill="hold" nodeType="afterEffect">
                                  <p:stCondLst>
                                    <p:cond delay="0"/>
                                  </p:stCondLst>
                                  <p:childTnLst>
                                    <p:set>
                                      <p:cBhvr>
                                        <p:cTn id="16" dur="1" fill="hold">
                                          <p:stCondLst>
                                            <p:cond delay="0"/>
                                          </p:stCondLst>
                                        </p:cTn>
                                        <p:tgtEl>
                                          <p:spTgt spid="1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15"/>
          <p:cNvSpPr txBox="1">
            <a:spLocks noGrp="1"/>
          </p:cNvSpPr>
          <p:nvPr>
            <p:ph type="body" idx="1"/>
          </p:nvPr>
        </p:nvSpPr>
        <p:spPr>
          <a:xfrm>
            <a:off x="1257926" y="1325562"/>
            <a:ext cx="10515600"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800"/>
              <a:buNone/>
            </a:pPr>
            <a:r>
              <a:rPr lang="fr-FR" b="1" u="sng">
                <a:latin typeface="Twentieth Century"/>
                <a:ea typeface="Twentieth Century"/>
                <a:cs typeface="Twentieth Century"/>
                <a:sym typeface="Twentieth Century"/>
              </a:rPr>
              <a:t>LISTENING PRACTICE:</a:t>
            </a:r>
            <a:endParaRPr/>
          </a:p>
          <a:p>
            <a:pPr marL="0" lvl="0" indent="0" algn="l" rtl="0">
              <a:lnSpc>
                <a:spcPct val="90000"/>
              </a:lnSpc>
              <a:spcBef>
                <a:spcPts val="1000"/>
              </a:spcBef>
              <a:spcAft>
                <a:spcPts val="0"/>
              </a:spcAft>
              <a:buClr>
                <a:schemeClr val="dk1"/>
              </a:buClr>
              <a:buSzPts val="2800"/>
              <a:buNone/>
            </a:pPr>
            <a:endParaRPr>
              <a:latin typeface="Twentieth Century"/>
              <a:ea typeface="Twentieth Century"/>
              <a:cs typeface="Twentieth Century"/>
              <a:sym typeface="Twentieth Century"/>
            </a:endParaRPr>
          </a:p>
          <a:p>
            <a:pPr marL="514350" lvl="0" indent="-514350" algn="l" rtl="0">
              <a:lnSpc>
                <a:spcPct val="90000"/>
              </a:lnSpc>
              <a:spcBef>
                <a:spcPts val="1000"/>
              </a:spcBef>
              <a:spcAft>
                <a:spcPts val="0"/>
              </a:spcAft>
              <a:buClr>
                <a:schemeClr val="dk1"/>
              </a:buClr>
              <a:buSzPts val="2800"/>
              <a:buAutoNum type="arabicPeriod"/>
            </a:pPr>
            <a:r>
              <a:rPr lang="fr-FR">
                <a:latin typeface="Twentieth Century"/>
                <a:ea typeface="Twentieth Century"/>
                <a:cs typeface="Twentieth Century"/>
                <a:sym typeface="Twentieth Century"/>
              </a:rPr>
              <a:t>Avec qui Julie s’entend-t-elle le mieux ?</a:t>
            </a:r>
            <a:endParaRPr/>
          </a:p>
          <a:p>
            <a:pPr marL="514350" lvl="0" indent="-514350" algn="l" rtl="0">
              <a:lnSpc>
                <a:spcPct val="90000"/>
              </a:lnSpc>
              <a:spcBef>
                <a:spcPts val="1000"/>
              </a:spcBef>
              <a:spcAft>
                <a:spcPts val="0"/>
              </a:spcAft>
              <a:buClr>
                <a:schemeClr val="dk1"/>
              </a:buClr>
              <a:buSzPts val="2800"/>
              <a:buAutoNum type="alphaLcParenR"/>
            </a:pPr>
            <a:r>
              <a:rPr lang="fr-FR">
                <a:latin typeface="Twentieth Century"/>
                <a:ea typeface="Twentieth Century"/>
                <a:cs typeface="Twentieth Century"/>
                <a:sym typeface="Twentieth Century"/>
              </a:rPr>
              <a:t>Son frère</a:t>
            </a:r>
            <a:endParaRPr/>
          </a:p>
          <a:p>
            <a:pPr marL="514350" lvl="0" indent="-514350" algn="l" rtl="0">
              <a:lnSpc>
                <a:spcPct val="90000"/>
              </a:lnSpc>
              <a:spcBef>
                <a:spcPts val="1000"/>
              </a:spcBef>
              <a:spcAft>
                <a:spcPts val="0"/>
              </a:spcAft>
              <a:buClr>
                <a:schemeClr val="dk1"/>
              </a:buClr>
              <a:buSzPts val="2800"/>
              <a:buAutoNum type="alphaLcParenR"/>
            </a:pPr>
            <a:r>
              <a:rPr lang="fr-FR">
                <a:latin typeface="Twentieth Century"/>
                <a:ea typeface="Twentieth Century"/>
                <a:cs typeface="Twentieth Century"/>
                <a:sym typeface="Twentieth Century"/>
              </a:rPr>
              <a:t>Sa sœur</a:t>
            </a:r>
            <a:endParaRPr/>
          </a:p>
          <a:p>
            <a:pPr marL="514350" lvl="0" indent="-514350" algn="l" rtl="0">
              <a:lnSpc>
                <a:spcPct val="90000"/>
              </a:lnSpc>
              <a:spcBef>
                <a:spcPts val="1000"/>
              </a:spcBef>
              <a:spcAft>
                <a:spcPts val="0"/>
              </a:spcAft>
              <a:buClr>
                <a:schemeClr val="dk1"/>
              </a:buClr>
              <a:buSzPts val="2800"/>
              <a:buAutoNum type="alphaLcParenR"/>
            </a:pPr>
            <a:r>
              <a:rPr lang="fr-FR">
                <a:latin typeface="Twentieth Century"/>
                <a:ea typeface="Twentieth Century"/>
                <a:cs typeface="Twentieth Century"/>
                <a:sym typeface="Twentieth Century"/>
              </a:rPr>
              <a:t>Sa grand-mère</a:t>
            </a:r>
            <a:endParaRPr/>
          </a:p>
          <a:p>
            <a:pPr marL="514350" lvl="0" indent="-336550" algn="l" rtl="0">
              <a:lnSpc>
                <a:spcPct val="90000"/>
              </a:lnSpc>
              <a:spcBef>
                <a:spcPts val="1000"/>
              </a:spcBef>
              <a:spcAft>
                <a:spcPts val="0"/>
              </a:spcAft>
              <a:buClr>
                <a:schemeClr val="dk1"/>
              </a:buClr>
              <a:buSzPts val="2800"/>
              <a:buNone/>
            </a:pPr>
            <a:endParaRPr>
              <a:latin typeface="Twentieth Century"/>
              <a:ea typeface="Twentieth Century"/>
              <a:cs typeface="Twentieth Century"/>
              <a:sym typeface="Twentieth Century"/>
            </a:endParaRPr>
          </a:p>
          <a:p>
            <a:pPr marL="0" lvl="0" indent="0" algn="l" rtl="0">
              <a:lnSpc>
                <a:spcPct val="90000"/>
              </a:lnSpc>
              <a:spcBef>
                <a:spcPts val="1000"/>
              </a:spcBef>
              <a:spcAft>
                <a:spcPts val="0"/>
              </a:spcAft>
              <a:buClr>
                <a:schemeClr val="dk1"/>
              </a:buClr>
              <a:buSzPts val="2800"/>
              <a:buNone/>
            </a:pPr>
            <a:r>
              <a:rPr lang="fr-FR">
                <a:latin typeface="Twentieth Century"/>
                <a:ea typeface="Twentieth Century"/>
                <a:cs typeface="Twentieth Century"/>
                <a:sym typeface="Twentieth Century"/>
              </a:rPr>
              <a:t>2. How does Julie feel about the situation with her friend Ophélie ?</a:t>
            </a:r>
            <a:endParaRPr/>
          </a:p>
          <a:p>
            <a:pPr marL="0" lvl="0" indent="0" algn="l" rtl="0">
              <a:lnSpc>
                <a:spcPct val="90000"/>
              </a:lnSpc>
              <a:spcBef>
                <a:spcPts val="1000"/>
              </a:spcBef>
              <a:spcAft>
                <a:spcPts val="0"/>
              </a:spcAft>
              <a:buClr>
                <a:schemeClr val="dk1"/>
              </a:buClr>
              <a:buSzPts val="2800"/>
              <a:buNone/>
            </a:pPr>
            <a:endParaRPr>
              <a:latin typeface="Twentieth Century"/>
              <a:ea typeface="Twentieth Century"/>
              <a:cs typeface="Twentieth Century"/>
              <a:sym typeface="Twentieth Century"/>
            </a:endParaRPr>
          </a:p>
        </p:txBody>
      </p:sp>
      <p:pic>
        <p:nvPicPr>
          <p:cNvPr id="122" name="Google Shape;122;p15"/>
          <p:cNvPicPr preferRelativeResize="0"/>
          <p:nvPr/>
        </p:nvPicPr>
        <p:blipFill rotWithShape="1">
          <a:blip r:embed="rId3">
            <a:alphaModFix/>
          </a:blip>
          <a:srcRect/>
          <a:stretch/>
        </p:blipFill>
        <p:spPr>
          <a:xfrm rot="10800000">
            <a:off x="0" y="0"/>
            <a:ext cx="7883188" cy="1169233"/>
          </a:xfrm>
          <a:prstGeom prst="rect">
            <a:avLst/>
          </a:prstGeom>
          <a:noFill/>
          <a:ln>
            <a:noFill/>
          </a:ln>
        </p:spPr>
      </p:pic>
      <p:sp>
        <p:nvSpPr>
          <p:cNvPr id="123" name="Google Shape;123;p15"/>
          <p:cNvSpPr txBox="1">
            <a:spLocks noGrp="1"/>
          </p:cNvSpPr>
          <p:nvPr>
            <p:ph type="title"/>
          </p:nvPr>
        </p:nvSpPr>
        <p:spPr>
          <a:xfrm>
            <a:off x="448457" y="-78166"/>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Twentieth Century"/>
              <a:buNone/>
            </a:pPr>
            <a:r>
              <a:rPr lang="fr-FR">
                <a:latin typeface="Twentieth Century"/>
                <a:ea typeface="Twentieth Century"/>
                <a:cs typeface="Twentieth Century"/>
                <a:sym typeface="Twentieth Century"/>
              </a:rPr>
              <a:t>1. Moi, ma famille et mes amis</a:t>
            </a:r>
            <a:endParaRPr/>
          </a:p>
        </p:txBody>
      </p:sp>
      <p:cxnSp>
        <p:nvCxnSpPr>
          <p:cNvPr id="124" name="Google Shape;124;p15"/>
          <p:cNvCxnSpPr/>
          <p:nvPr/>
        </p:nvCxnSpPr>
        <p:spPr>
          <a:xfrm>
            <a:off x="5951095" y="2773180"/>
            <a:ext cx="1304144" cy="0"/>
          </a:xfrm>
          <a:prstGeom prst="straightConnector1">
            <a:avLst/>
          </a:prstGeom>
          <a:noFill/>
          <a:ln w="28575" cap="flat" cmpd="sng">
            <a:solidFill>
              <a:srgbClr val="C10080"/>
            </a:solidFill>
            <a:prstDash val="solid"/>
            <a:miter lim="800000"/>
            <a:headEnd type="none" w="sm" len="sm"/>
            <a:tailEnd type="none" w="sm" len="sm"/>
          </a:ln>
        </p:spPr>
      </p:cxnSp>
      <p:sp>
        <p:nvSpPr>
          <p:cNvPr id="125" name="Google Shape;125;p15"/>
          <p:cNvSpPr txBox="1"/>
          <p:nvPr/>
        </p:nvSpPr>
        <p:spPr>
          <a:xfrm rot="906352">
            <a:off x="7304989" y="2357682"/>
            <a:ext cx="3387777" cy="83099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fr-FR" sz="2400" b="1">
                <a:solidFill>
                  <a:srgbClr val="C10080"/>
                </a:solidFill>
                <a:latin typeface="Twentieth Century"/>
                <a:ea typeface="Twentieth Century"/>
                <a:cs typeface="Twentieth Century"/>
                <a:sym typeface="Twentieth Century"/>
              </a:rPr>
              <a:t>Burying information</a:t>
            </a:r>
            <a:endParaRPr/>
          </a:p>
          <a:p>
            <a:pPr marL="0" marR="0" lvl="0" indent="0" algn="ctr" rtl="0">
              <a:spcBef>
                <a:spcPts val="0"/>
              </a:spcBef>
              <a:spcAft>
                <a:spcPts val="0"/>
              </a:spcAft>
              <a:buNone/>
            </a:pPr>
            <a:r>
              <a:rPr lang="fr-FR" sz="2400">
                <a:solidFill>
                  <a:srgbClr val="C10080"/>
                </a:solidFill>
                <a:latin typeface="Twentieth Century"/>
                <a:ea typeface="Twentieth Century"/>
                <a:cs typeface="Twentieth Century"/>
                <a:sym typeface="Twentieth Century"/>
              </a:rPr>
              <a:t>All options mentionned</a:t>
            </a:r>
            <a:r>
              <a:rPr lang="fr-FR" sz="2400" b="1">
                <a:solidFill>
                  <a:srgbClr val="C10080"/>
                </a:solidFill>
                <a:latin typeface="Twentieth Century"/>
                <a:ea typeface="Twentieth Century"/>
                <a:cs typeface="Twentieth Century"/>
                <a:sym typeface="Twentieth Century"/>
              </a:rPr>
              <a:t>!</a:t>
            </a:r>
            <a:endParaRPr/>
          </a:p>
        </p:txBody>
      </p:sp>
      <p:sp>
        <p:nvSpPr>
          <p:cNvPr id="126" name="Google Shape;126;p15"/>
          <p:cNvSpPr txBox="1"/>
          <p:nvPr/>
        </p:nvSpPr>
        <p:spPr>
          <a:xfrm rot="949292">
            <a:off x="8148591" y="5671576"/>
            <a:ext cx="3701690" cy="83099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fr-FR" sz="2400">
                <a:solidFill>
                  <a:srgbClr val="C10080"/>
                </a:solidFill>
                <a:latin typeface="Twentieth Century"/>
                <a:ea typeface="Twentieth Century"/>
                <a:cs typeface="Twentieth Century"/>
                <a:sym typeface="Twentieth Century"/>
              </a:rPr>
              <a:t>‘Name the feeling’ question.</a:t>
            </a:r>
            <a:endParaRPr/>
          </a:p>
          <a:p>
            <a:pPr marL="0" marR="0" lvl="0" indent="0" algn="ctr" rtl="0">
              <a:spcBef>
                <a:spcPts val="0"/>
              </a:spcBef>
              <a:spcAft>
                <a:spcPts val="0"/>
              </a:spcAft>
              <a:buNone/>
            </a:pPr>
            <a:r>
              <a:rPr lang="fr-FR" sz="2400" b="1">
                <a:solidFill>
                  <a:srgbClr val="C10080"/>
                </a:solidFill>
                <a:latin typeface="Twentieth Century"/>
                <a:ea typeface="Twentieth Century"/>
                <a:cs typeface="Twentieth Century"/>
                <a:sym typeface="Twentieth Century"/>
              </a:rPr>
              <a:t>Implying</a:t>
            </a:r>
            <a:endParaRPr/>
          </a:p>
        </p:txBody>
      </p:sp>
      <p:sp>
        <p:nvSpPr>
          <p:cNvPr id="127" name="Google Shape;127;p15"/>
          <p:cNvSpPr/>
          <p:nvPr/>
        </p:nvSpPr>
        <p:spPr>
          <a:xfrm>
            <a:off x="1257926" y="3942413"/>
            <a:ext cx="3134192" cy="389744"/>
          </a:xfrm>
          <a:prstGeom prst="rect">
            <a:avLst/>
          </a:prstGeom>
          <a:solidFill>
            <a:srgbClr val="0070C0">
              <a:alpha val="47058"/>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8" name="Google Shape;128;p15"/>
          <p:cNvSpPr/>
          <p:nvPr/>
        </p:nvSpPr>
        <p:spPr>
          <a:xfrm>
            <a:off x="1377846" y="5450822"/>
            <a:ext cx="6505342" cy="389744"/>
          </a:xfrm>
          <a:prstGeom prst="rect">
            <a:avLst/>
          </a:prstGeom>
          <a:solidFill>
            <a:srgbClr val="0070C0">
              <a:alpha val="47058"/>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fr-FR" sz="2800" i="1">
                <a:solidFill>
                  <a:schemeClr val="dk1"/>
                </a:solidFill>
                <a:latin typeface="Twentieth Century"/>
                <a:ea typeface="Twentieth Century"/>
                <a:cs typeface="Twentieth Century"/>
                <a:sym typeface="Twentieth Century"/>
              </a:rPr>
              <a:t>She feels excluded / betrayed / rejected</a:t>
            </a:r>
            <a:endParaRPr sz="2800" i="1">
              <a:solidFill>
                <a:schemeClr val="dk1"/>
              </a:solidFill>
              <a:latin typeface="Twentieth Century"/>
              <a:ea typeface="Twentieth Century"/>
              <a:cs typeface="Twentieth Century"/>
              <a:sym typeface="Twentieth Century"/>
            </a:endParaRPr>
          </a:p>
        </p:txBody>
      </p:sp>
      <p:pic>
        <p:nvPicPr>
          <p:cNvPr id="129" name="Google Shape;129;p15"/>
          <p:cNvPicPr preferRelativeResize="0"/>
          <p:nvPr/>
        </p:nvPicPr>
        <p:blipFill rotWithShape="1">
          <a:blip r:embed="rId4">
            <a:alphaModFix/>
          </a:blip>
          <a:srcRect/>
          <a:stretch/>
        </p:blipFill>
        <p:spPr>
          <a:xfrm>
            <a:off x="9840441" y="6415791"/>
            <a:ext cx="3151632" cy="54254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4"/>
                                        </p:tgtEl>
                                        <p:attrNameLst>
                                          <p:attrName>style.visibility</p:attrName>
                                        </p:attrNameLst>
                                      </p:cBhvr>
                                      <p:to>
                                        <p:strVal val="visible"/>
                                      </p:to>
                                    </p:set>
                                    <p:animEffect transition="in" filter="fade">
                                      <p:cBhvr>
                                        <p:cTn id="7" dur="500"/>
                                        <p:tgtEl>
                                          <p:spTgt spid="12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5"/>
                                        </p:tgtEl>
                                        <p:attrNameLst>
                                          <p:attrName>style.visibility</p:attrName>
                                        </p:attrNameLst>
                                      </p:cBhvr>
                                      <p:to>
                                        <p:strVal val="visible"/>
                                      </p:to>
                                    </p:set>
                                    <p:animEffect transition="in" filter="fade">
                                      <p:cBhvr>
                                        <p:cTn id="12" dur="500"/>
                                        <p:tgtEl>
                                          <p:spTgt spid="12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6"/>
                                        </p:tgtEl>
                                        <p:attrNameLst>
                                          <p:attrName>style.visibility</p:attrName>
                                        </p:attrNameLst>
                                      </p:cBhvr>
                                      <p:to>
                                        <p:strVal val="visible"/>
                                      </p:to>
                                    </p:set>
                                    <p:animEffect transition="in" filter="fade">
                                      <p:cBhvr>
                                        <p:cTn id="17" dur="500"/>
                                        <p:tgtEl>
                                          <p:spTgt spid="12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27"/>
                                        </p:tgtEl>
                                        <p:attrNameLst>
                                          <p:attrName>style.visibility</p:attrName>
                                        </p:attrNameLst>
                                      </p:cBhvr>
                                      <p:to>
                                        <p:strVal val="visible"/>
                                      </p:to>
                                    </p:set>
                                    <p:animEffect transition="in" filter="fade">
                                      <p:cBhvr>
                                        <p:cTn id="22" dur="500"/>
                                        <p:tgtEl>
                                          <p:spTgt spid="12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28"/>
                                        </p:tgtEl>
                                        <p:attrNameLst>
                                          <p:attrName>style.visibility</p:attrName>
                                        </p:attrNameLst>
                                      </p:cBhvr>
                                      <p:to>
                                        <p:strVal val="visible"/>
                                      </p:to>
                                    </p:set>
                                    <p:animEffect transition="in" filter="fade">
                                      <p:cBhvr>
                                        <p:cTn id="27" dur="500"/>
                                        <p:tgtEl>
                                          <p:spTgt spid="1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pic>
        <p:nvPicPr>
          <p:cNvPr id="134" name="Google Shape;134;p16"/>
          <p:cNvPicPr preferRelativeResize="0"/>
          <p:nvPr/>
        </p:nvPicPr>
        <p:blipFill rotWithShape="1">
          <a:blip r:embed="rId3">
            <a:alphaModFix/>
          </a:blip>
          <a:srcRect/>
          <a:stretch/>
        </p:blipFill>
        <p:spPr>
          <a:xfrm rot="10800000">
            <a:off x="0" y="0"/>
            <a:ext cx="7883188" cy="1169233"/>
          </a:xfrm>
          <a:prstGeom prst="rect">
            <a:avLst/>
          </a:prstGeom>
          <a:noFill/>
          <a:ln>
            <a:noFill/>
          </a:ln>
        </p:spPr>
      </p:pic>
      <p:sp>
        <p:nvSpPr>
          <p:cNvPr id="135" name="Google Shape;135;p16"/>
          <p:cNvSpPr txBox="1">
            <a:spLocks noGrp="1"/>
          </p:cNvSpPr>
          <p:nvPr>
            <p:ph type="title"/>
          </p:nvPr>
        </p:nvSpPr>
        <p:spPr>
          <a:xfrm>
            <a:off x="1197963" y="-74950"/>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Twentieth Century"/>
              <a:buNone/>
            </a:pPr>
            <a:r>
              <a:rPr lang="fr-FR">
                <a:latin typeface="Twentieth Century"/>
                <a:ea typeface="Twentieth Century"/>
                <a:cs typeface="Twentieth Century"/>
                <a:sym typeface="Twentieth Century"/>
              </a:rPr>
              <a:t>2. La technologie</a:t>
            </a:r>
            <a:endParaRPr/>
          </a:p>
        </p:txBody>
      </p:sp>
      <p:sp>
        <p:nvSpPr>
          <p:cNvPr id="136" name="Google Shape;136;p16"/>
          <p:cNvSpPr txBox="1">
            <a:spLocks noGrp="1"/>
          </p:cNvSpPr>
          <p:nvPr>
            <p:ph type="body" idx="1"/>
          </p:nvPr>
        </p:nvSpPr>
        <p:spPr>
          <a:xfrm>
            <a:off x="1197963" y="1518068"/>
            <a:ext cx="11172668" cy="5532438"/>
          </a:xfrm>
          <a:prstGeom prst="rect">
            <a:avLst/>
          </a:prstGeom>
          <a:noFill/>
          <a:ln>
            <a:noFill/>
          </a:ln>
        </p:spPr>
        <p:txBody>
          <a:bodyPr spcFirstLastPara="1" wrap="square" lIns="91425" tIns="45700" rIns="91425" bIns="45700" anchor="t" anchorCtr="0">
            <a:normAutofit fontScale="92500" lnSpcReduction="20000"/>
          </a:bodyPr>
          <a:lstStyle/>
          <a:p>
            <a:pPr marL="514350" lvl="0" indent="-514350" algn="l" rtl="0">
              <a:lnSpc>
                <a:spcPct val="120000"/>
              </a:lnSpc>
              <a:spcBef>
                <a:spcPts val="0"/>
              </a:spcBef>
              <a:spcAft>
                <a:spcPts val="0"/>
              </a:spcAft>
              <a:buClr>
                <a:schemeClr val="dk1"/>
              </a:buClr>
              <a:buSzPct val="100000"/>
              <a:buFont typeface="Calibri"/>
              <a:buAutoNum type="arabicPeriod"/>
            </a:pPr>
            <a:r>
              <a:rPr lang="fr-FR">
                <a:latin typeface="Twentieth Century"/>
                <a:ea typeface="Twentieth Century"/>
                <a:cs typeface="Twentieth Century"/>
                <a:sym typeface="Twentieth Century"/>
              </a:rPr>
              <a:t>Mon smartphone est extrêmement fonctionnel.</a:t>
            </a:r>
            <a:endParaRPr/>
          </a:p>
          <a:p>
            <a:pPr marL="514350" lvl="0" indent="-514350" algn="l" rtl="0">
              <a:lnSpc>
                <a:spcPct val="120000"/>
              </a:lnSpc>
              <a:spcBef>
                <a:spcPts val="1000"/>
              </a:spcBef>
              <a:spcAft>
                <a:spcPts val="0"/>
              </a:spcAft>
              <a:buClr>
                <a:schemeClr val="dk1"/>
              </a:buClr>
              <a:buSzPct val="100000"/>
              <a:buFont typeface="Calibri"/>
              <a:buAutoNum type="arabicPeriod"/>
            </a:pPr>
            <a:r>
              <a:rPr lang="fr-FR">
                <a:latin typeface="Twentieth Century"/>
                <a:ea typeface="Twentieth Century"/>
                <a:cs typeface="Twentieth Century"/>
                <a:sym typeface="Twentieth Century"/>
              </a:rPr>
              <a:t>Il contient des applis pour tout : emails, GPS, agenda, divertissements…</a:t>
            </a:r>
            <a:endParaRPr/>
          </a:p>
          <a:p>
            <a:pPr marL="514350" lvl="0" indent="-514350" algn="l" rtl="0">
              <a:lnSpc>
                <a:spcPct val="120000"/>
              </a:lnSpc>
              <a:spcBef>
                <a:spcPts val="1000"/>
              </a:spcBef>
              <a:spcAft>
                <a:spcPts val="0"/>
              </a:spcAft>
              <a:buClr>
                <a:schemeClr val="dk1"/>
              </a:buClr>
              <a:buSzPct val="100000"/>
              <a:buFont typeface="Calibri"/>
              <a:buAutoNum type="arabicPeriod"/>
            </a:pPr>
            <a:r>
              <a:rPr lang="fr-FR">
                <a:latin typeface="Twentieth Century"/>
                <a:ea typeface="Twentieth Century"/>
                <a:cs typeface="Twentieth Century"/>
                <a:sym typeface="Twentieth Century"/>
              </a:rPr>
              <a:t>Je m’en sers surtout pour rester en contact avec tout le monde</a:t>
            </a:r>
            <a:endParaRPr/>
          </a:p>
          <a:p>
            <a:pPr marL="514350" lvl="0" indent="-514350" algn="l" rtl="0">
              <a:lnSpc>
                <a:spcPct val="120000"/>
              </a:lnSpc>
              <a:spcBef>
                <a:spcPts val="1000"/>
              </a:spcBef>
              <a:spcAft>
                <a:spcPts val="0"/>
              </a:spcAft>
              <a:buClr>
                <a:schemeClr val="dk1"/>
              </a:buClr>
              <a:buSzPct val="100000"/>
              <a:buFont typeface="Calibri"/>
              <a:buAutoNum type="arabicPeriod"/>
            </a:pPr>
            <a:r>
              <a:rPr lang="fr-FR">
                <a:latin typeface="Twentieth Century"/>
                <a:ea typeface="Twentieth Century"/>
                <a:cs typeface="Twentieth Century"/>
                <a:sym typeface="Twentieth Century"/>
              </a:rPr>
              <a:t>Ça facilite vraiment la vie !</a:t>
            </a:r>
            <a:endParaRPr/>
          </a:p>
          <a:p>
            <a:pPr marL="514350" lvl="0" indent="-514350" algn="l" rtl="0">
              <a:lnSpc>
                <a:spcPct val="120000"/>
              </a:lnSpc>
              <a:spcBef>
                <a:spcPts val="1000"/>
              </a:spcBef>
              <a:spcAft>
                <a:spcPts val="0"/>
              </a:spcAft>
              <a:buClr>
                <a:schemeClr val="dk1"/>
              </a:buClr>
              <a:buSzPct val="100000"/>
              <a:buFont typeface="Calibri"/>
              <a:buAutoNum type="arabicPeriod"/>
            </a:pPr>
            <a:r>
              <a:rPr lang="fr-FR">
                <a:latin typeface="Twentieth Century"/>
                <a:ea typeface="Twentieth Century"/>
                <a:cs typeface="Twentieth Century"/>
                <a:sym typeface="Twentieth Century"/>
              </a:rPr>
              <a:t>C’est pratique, surtout pour l’école et les devoirs.</a:t>
            </a:r>
            <a:endParaRPr/>
          </a:p>
          <a:p>
            <a:pPr marL="514350" lvl="0" indent="-514350" algn="l" rtl="0">
              <a:lnSpc>
                <a:spcPct val="120000"/>
              </a:lnSpc>
              <a:spcBef>
                <a:spcPts val="1000"/>
              </a:spcBef>
              <a:spcAft>
                <a:spcPts val="0"/>
              </a:spcAft>
              <a:buClr>
                <a:schemeClr val="dk1"/>
              </a:buClr>
              <a:buSzPct val="100000"/>
              <a:buFont typeface="Calibri"/>
              <a:buAutoNum type="arabicPeriod"/>
            </a:pPr>
            <a:r>
              <a:rPr lang="fr-FR">
                <a:latin typeface="Twentieth Century"/>
                <a:ea typeface="Twentieth Century"/>
                <a:cs typeface="Twentieth Century"/>
                <a:sym typeface="Twentieth Century"/>
              </a:rPr>
              <a:t>J’utilise beaucoup les réseaux sociaux.</a:t>
            </a:r>
            <a:endParaRPr/>
          </a:p>
          <a:p>
            <a:pPr marL="514350" lvl="0" indent="-514350" algn="l" rtl="0">
              <a:lnSpc>
                <a:spcPct val="120000"/>
              </a:lnSpc>
              <a:spcBef>
                <a:spcPts val="1000"/>
              </a:spcBef>
              <a:spcAft>
                <a:spcPts val="0"/>
              </a:spcAft>
              <a:buClr>
                <a:schemeClr val="dk1"/>
              </a:buClr>
              <a:buSzPct val="100000"/>
              <a:buFont typeface="Calibri"/>
              <a:buAutoNum type="arabicPeriod"/>
            </a:pPr>
            <a:r>
              <a:rPr lang="fr-FR">
                <a:latin typeface="Twentieth Century"/>
                <a:ea typeface="Twentieth Century"/>
                <a:cs typeface="Twentieth Century"/>
                <a:sym typeface="Twentieth Century"/>
              </a:rPr>
              <a:t>Hier j’ai posté des photos et commenté celles de mes amis.</a:t>
            </a:r>
            <a:endParaRPr/>
          </a:p>
          <a:p>
            <a:pPr marL="514350" lvl="0" indent="-514350" algn="l" rtl="0">
              <a:lnSpc>
                <a:spcPct val="120000"/>
              </a:lnSpc>
              <a:spcBef>
                <a:spcPts val="1000"/>
              </a:spcBef>
              <a:spcAft>
                <a:spcPts val="0"/>
              </a:spcAft>
              <a:buClr>
                <a:schemeClr val="dk1"/>
              </a:buClr>
              <a:buSzPct val="100000"/>
              <a:buFont typeface="Calibri"/>
              <a:buAutoNum type="arabicPeriod"/>
            </a:pPr>
            <a:r>
              <a:rPr lang="fr-FR">
                <a:latin typeface="Twentieth Century"/>
                <a:ea typeface="Twentieth Century"/>
                <a:cs typeface="Twentieth Century"/>
                <a:sym typeface="Twentieth Century"/>
              </a:rPr>
              <a:t>Je connais quelqu’un qui télécharge des films illégalement.</a:t>
            </a:r>
            <a:endParaRPr/>
          </a:p>
          <a:p>
            <a:pPr marL="514350" lvl="0" indent="-514350" algn="l" rtl="0">
              <a:lnSpc>
                <a:spcPct val="120000"/>
              </a:lnSpc>
              <a:spcBef>
                <a:spcPts val="1000"/>
              </a:spcBef>
              <a:spcAft>
                <a:spcPts val="0"/>
              </a:spcAft>
              <a:buClr>
                <a:schemeClr val="dk1"/>
              </a:buClr>
              <a:buSzPct val="100000"/>
              <a:buFont typeface="Calibri"/>
              <a:buAutoNum type="arabicPeriod"/>
            </a:pPr>
            <a:r>
              <a:rPr lang="fr-FR">
                <a:latin typeface="Twentieth Century"/>
                <a:ea typeface="Twentieth Century"/>
                <a:cs typeface="Twentieth Century"/>
                <a:sym typeface="Twentieth Century"/>
              </a:rPr>
              <a:t>La cyber intimidation est un vrai problème de nos jours.</a:t>
            </a:r>
            <a:endParaRPr/>
          </a:p>
          <a:p>
            <a:pPr marL="514350" lvl="0" indent="-514350" algn="l" rtl="0">
              <a:lnSpc>
                <a:spcPct val="120000"/>
              </a:lnSpc>
              <a:spcBef>
                <a:spcPts val="1000"/>
              </a:spcBef>
              <a:spcAft>
                <a:spcPts val="0"/>
              </a:spcAft>
              <a:buClr>
                <a:schemeClr val="dk1"/>
              </a:buClr>
              <a:buSzPct val="100000"/>
              <a:buFont typeface="Calibri"/>
              <a:buAutoNum type="arabicPeriod"/>
            </a:pPr>
            <a:r>
              <a:rPr lang="fr-FR">
                <a:latin typeface="Twentieth Century"/>
                <a:ea typeface="Twentieth Century"/>
                <a:cs typeface="Twentieth Century"/>
                <a:sym typeface="Twentieth Century"/>
              </a:rPr>
              <a:t>Ça m’énerve qu’il y ait autant de publicités partout sur le net.</a:t>
            </a:r>
            <a:endParaRPr/>
          </a:p>
          <a:p>
            <a:pPr marL="514350" lvl="0" indent="-349885" algn="l" rtl="0">
              <a:lnSpc>
                <a:spcPct val="120000"/>
              </a:lnSpc>
              <a:spcBef>
                <a:spcPts val="1000"/>
              </a:spcBef>
              <a:spcAft>
                <a:spcPts val="0"/>
              </a:spcAft>
              <a:buClr>
                <a:schemeClr val="dk1"/>
              </a:buClr>
              <a:buSzPct val="100000"/>
              <a:buFont typeface="Calibri"/>
              <a:buNone/>
            </a:pPr>
            <a:endParaRPr>
              <a:latin typeface="Twentieth Century"/>
              <a:ea typeface="Twentieth Century"/>
              <a:cs typeface="Twentieth Century"/>
              <a:sym typeface="Twentieth Century"/>
            </a:endParaRPr>
          </a:p>
        </p:txBody>
      </p:sp>
      <p:sp>
        <p:nvSpPr>
          <p:cNvPr id="137" name="Google Shape;137;p16"/>
          <p:cNvSpPr/>
          <p:nvPr/>
        </p:nvSpPr>
        <p:spPr>
          <a:xfrm>
            <a:off x="10470447" y="1177575"/>
            <a:ext cx="1517335" cy="1030814"/>
          </a:xfrm>
          <a:prstGeom prst="triangle">
            <a:avLst>
              <a:gd name="adj" fmla="val 50000"/>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8" name="Google Shape;138;p16"/>
          <p:cNvSpPr/>
          <p:nvPr/>
        </p:nvSpPr>
        <p:spPr>
          <a:xfrm rot="10800000" flipH="1">
            <a:off x="10470247" y="88792"/>
            <a:ext cx="1517335" cy="1030814"/>
          </a:xfrm>
          <a:prstGeom prst="triangle">
            <a:avLst>
              <a:gd name="adj" fmla="val 50000"/>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9" name="Google Shape;139;p16"/>
          <p:cNvSpPr/>
          <p:nvPr/>
        </p:nvSpPr>
        <p:spPr>
          <a:xfrm rot="-5400000">
            <a:off x="10720934" y="1602130"/>
            <a:ext cx="1054786" cy="45719"/>
          </a:xfrm>
          <a:prstGeom prst="homePlate">
            <a:avLst>
              <a:gd name="adj" fmla="val 50000"/>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0" name="Google Shape;140;p16"/>
          <p:cNvSpPr/>
          <p:nvPr/>
        </p:nvSpPr>
        <p:spPr>
          <a:xfrm>
            <a:off x="10452951" y="65648"/>
            <a:ext cx="1590754" cy="2133545"/>
          </a:xfrm>
          <a:prstGeom prst="flowChartCollate">
            <a:avLst/>
          </a:prstGeom>
          <a:noFill/>
          <a:ln w="571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41" name="Google Shape;141;p16"/>
          <p:cNvSpPr txBox="1"/>
          <p:nvPr/>
        </p:nvSpPr>
        <p:spPr>
          <a:xfrm>
            <a:off x="10517552" y="56452"/>
            <a:ext cx="1461551"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fr-FR" sz="1800">
                <a:solidFill>
                  <a:schemeClr val="dk1"/>
                </a:solidFill>
                <a:latin typeface="Calibri"/>
                <a:ea typeface="Calibri"/>
                <a:cs typeface="Calibri"/>
                <a:sym typeface="Calibri"/>
              </a:rPr>
              <a:t>4 minutes</a:t>
            </a:r>
            <a:endParaRPr/>
          </a:p>
        </p:txBody>
      </p:sp>
      <p:sp>
        <p:nvSpPr>
          <p:cNvPr id="142" name="Google Shape;142;p16"/>
          <p:cNvSpPr txBox="1"/>
          <p:nvPr/>
        </p:nvSpPr>
        <p:spPr>
          <a:xfrm>
            <a:off x="10674666" y="1518068"/>
            <a:ext cx="1517334"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4800">
                <a:solidFill>
                  <a:schemeClr val="dk1"/>
                </a:solidFill>
                <a:latin typeface="Calibri"/>
                <a:ea typeface="Calibri"/>
                <a:cs typeface="Calibri"/>
                <a:sym typeface="Calibri"/>
              </a:rPr>
              <a:t>End</a:t>
            </a:r>
            <a:endParaRPr/>
          </a:p>
        </p:txBody>
      </p:sp>
      <p:grpSp>
        <p:nvGrpSpPr>
          <p:cNvPr id="143" name="Google Shape;143;p16"/>
          <p:cNvGrpSpPr/>
          <p:nvPr/>
        </p:nvGrpSpPr>
        <p:grpSpPr>
          <a:xfrm>
            <a:off x="9300049" y="756929"/>
            <a:ext cx="1461551" cy="830997"/>
            <a:chOff x="439416" y="4383735"/>
            <a:chExt cx="2082646" cy="1248482"/>
          </a:xfrm>
        </p:grpSpPr>
        <p:pic>
          <p:nvPicPr>
            <p:cNvPr id="144" name="Google Shape;144;p16"/>
            <p:cNvPicPr preferRelativeResize="0"/>
            <p:nvPr/>
          </p:nvPicPr>
          <p:blipFill rotWithShape="1">
            <a:blip r:embed="rId4">
              <a:alphaModFix/>
            </a:blip>
            <a:srcRect/>
            <a:stretch/>
          </p:blipFill>
          <p:spPr>
            <a:xfrm>
              <a:off x="439416" y="4383735"/>
              <a:ext cx="1412611" cy="885825"/>
            </a:xfrm>
            <a:prstGeom prst="roundRect">
              <a:avLst>
                <a:gd name="adj" fmla="val 16667"/>
              </a:avLst>
            </a:prstGeom>
            <a:noFill/>
            <a:ln w="57150" cap="flat" cmpd="sng">
              <a:solidFill>
                <a:schemeClr val="dk1"/>
              </a:solidFill>
              <a:prstDash val="solid"/>
              <a:round/>
              <a:headEnd type="none" w="sm" len="sm"/>
              <a:tailEnd type="none" w="sm" len="sm"/>
            </a:ln>
            <a:effectLst>
              <a:outerShdw blurRad="76200" dist="38100" dir="7800000" algn="tl" rotWithShape="0">
                <a:srgbClr val="000000">
                  <a:alpha val="40000"/>
                </a:srgbClr>
              </a:outerShdw>
            </a:effectLst>
          </p:spPr>
        </p:pic>
        <p:pic>
          <p:nvPicPr>
            <p:cNvPr id="145" name="Google Shape;145;p16"/>
            <p:cNvPicPr preferRelativeResize="0"/>
            <p:nvPr/>
          </p:nvPicPr>
          <p:blipFill rotWithShape="1">
            <a:blip r:embed="rId5">
              <a:alphaModFix/>
            </a:blip>
            <a:srcRect l="9834" t="13796" r="10834" b="14262"/>
            <a:stretch/>
          </p:blipFill>
          <p:spPr>
            <a:xfrm>
              <a:off x="1131284" y="4732302"/>
              <a:ext cx="1390778" cy="899915"/>
            </a:xfrm>
            <a:prstGeom prst="roundRect">
              <a:avLst>
                <a:gd name="adj" fmla="val 16667"/>
              </a:avLst>
            </a:prstGeom>
            <a:noFill/>
            <a:ln w="57150" cap="flat" cmpd="sng">
              <a:solidFill>
                <a:schemeClr val="dk1"/>
              </a:solidFill>
              <a:prstDash val="solid"/>
              <a:round/>
              <a:headEnd type="none" w="sm" len="sm"/>
              <a:tailEnd type="none" w="sm" len="sm"/>
            </a:ln>
            <a:effectLst>
              <a:outerShdw blurRad="76200" dist="38100" dir="7800000" algn="tl" rotWithShape="0">
                <a:srgbClr val="000000">
                  <a:alpha val="40000"/>
                </a:srgbClr>
              </a:outerShdw>
            </a:effectLst>
          </p:spPr>
        </p:pic>
      </p:grpSp>
      <p:pic>
        <p:nvPicPr>
          <p:cNvPr id="146" name="Google Shape;146;p16"/>
          <p:cNvPicPr preferRelativeResize="0"/>
          <p:nvPr/>
        </p:nvPicPr>
        <p:blipFill rotWithShape="1">
          <a:blip r:embed="rId6">
            <a:alphaModFix/>
          </a:blip>
          <a:srcRect/>
          <a:stretch/>
        </p:blipFill>
        <p:spPr>
          <a:xfrm>
            <a:off x="9840441" y="6415791"/>
            <a:ext cx="3151632" cy="54254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0"/>
                                        <p:tgtEl>
                                          <p:spTgt spid="138"/>
                                        </p:tgtEl>
                                      </p:cBhvr>
                                    </p:animEffect>
                                    <p:set>
                                      <p:cBhvr>
                                        <p:cTn id="7" dur="1" fill="hold">
                                          <p:stCondLst>
                                            <p:cond delay="5000"/>
                                          </p:stCondLst>
                                        </p:cTn>
                                        <p:tgtEl>
                                          <p:spTgt spid="138"/>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137"/>
                                        </p:tgtEl>
                                        <p:attrNameLst>
                                          <p:attrName>style.visibility</p:attrName>
                                        </p:attrNameLst>
                                      </p:cBhvr>
                                      <p:to>
                                        <p:strVal val="visible"/>
                                      </p:to>
                                    </p:set>
                                    <p:animEffect transition="in" filter="fade">
                                      <p:cBhvr>
                                        <p:cTn id="10" dur="5000"/>
                                        <p:tgtEl>
                                          <p:spTgt spid="137"/>
                                        </p:tgtEl>
                                      </p:cBhvr>
                                    </p:animEffect>
                                  </p:childTnLst>
                                </p:cTn>
                              </p:par>
                              <p:par>
                                <p:cTn id="11" presetID="10" presetClass="entr" presetSubtype="0" fill="hold" nodeType="withEffect">
                                  <p:stCondLst>
                                    <p:cond delay="0"/>
                                  </p:stCondLst>
                                  <p:childTnLst>
                                    <p:set>
                                      <p:cBhvr>
                                        <p:cTn id="12" dur="1" fill="hold">
                                          <p:stCondLst>
                                            <p:cond delay="0"/>
                                          </p:stCondLst>
                                        </p:cTn>
                                        <p:tgtEl>
                                          <p:spTgt spid="139"/>
                                        </p:tgtEl>
                                        <p:attrNameLst>
                                          <p:attrName>style.visibility</p:attrName>
                                        </p:attrNameLst>
                                      </p:cBhvr>
                                      <p:to>
                                        <p:strVal val="visible"/>
                                      </p:to>
                                    </p:set>
                                    <p:animEffect transition="in" filter="fade">
                                      <p:cBhvr>
                                        <p:cTn id="13" dur="500"/>
                                        <p:tgtEl>
                                          <p:spTgt spid="139"/>
                                        </p:tgtEl>
                                      </p:cBhvr>
                                    </p:animEffect>
                                  </p:childTnLst>
                                </p:cTn>
                              </p:par>
                            </p:childTnLst>
                          </p:cTn>
                        </p:par>
                        <p:par>
                          <p:cTn id="14" fill="hold">
                            <p:stCondLst>
                              <p:cond delay="5000"/>
                            </p:stCondLst>
                            <p:childTnLst>
                              <p:par>
                                <p:cTn id="15" presetID="1" presetClass="entr" presetSubtype="0" fill="hold" nodeType="afterEffect">
                                  <p:stCondLst>
                                    <p:cond delay="0"/>
                                  </p:stCondLst>
                                  <p:childTnLst>
                                    <p:set>
                                      <p:cBhvr>
                                        <p:cTn id="16" dur="1" fill="hold">
                                          <p:stCondLst>
                                            <p:cond delay="0"/>
                                          </p:stCondLst>
                                        </p:cTn>
                                        <p:tgtEl>
                                          <p:spTgt spid="1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17"/>
          <p:cNvSpPr txBox="1">
            <a:spLocks noGrp="1"/>
          </p:cNvSpPr>
          <p:nvPr>
            <p:ph type="body" idx="1"/>
          </p:nvPr>
        </p:nvSpPr>
        <p:spPr>
          <a:xfrm>
            <a:off x="1257926" y="1325562"/>
            <a:ext cx="10515600"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800"/>
              <a:buNone/>
            </a:pPr>
            <a:r>
              <a:rPr lang="fr-FR" b="1" u="sng">
                <a:latin typeface="Twentieth Century"/>
                <a:ea typeface="Twentieth Century"/>
                <a:cs typeface="Twentieth Century"/>
                <a:sym typeface="Twentieth Century"/>
              </a:rPr>
              <a:t>READING PRACTICE:</a:t>
            </a:r>
            <a:endParaRPr/>
          </a:p>
          <a:p>
            <a:pPr marL="0" lvl="0" indent="0" algn="l" rtl="0">
              <a:lnSpc>
                <a:spcPct val="90000"/>
              </a:lnSpc>
              <a:spcBef>
                <a:spcPts val="1000"/>
              </a:spcBef>
              <a:spcAft>
                <a:spcPts val="0"/>
              </a:spcAft>
              <a:buClr>
                <a:schemeClr val="dk1"/>
              </a:buClr>
              <a:buSzPts val="2800"/>
              <a:buNone/>
            </a:pPr>
            <a:endParaRPr>
              <a:latin typeface="Twentieth Century"/>
              <a:ea typeface="Twentieth Century"/>
              <a:cs typeface="Twentieth Century"/>
              <a:sym typeface="Twentieth Century"/>
            </a:endParaRPr>
          </a:p>
          <a:p>
            <a:pPr marL="0" lvl="0" indent="0" algn="l" rtl="0">
              <a:lnSpc>
                <a:spcPct val="90000"/>
              </a:lnSpc>
              <a:spcBef>
                <a:spcPts val="1000"/>
              </a:spcBef>
              <a:spcAft>
                <a:spcPts val="0"/>
              </a:spcAft>
              <a:buClr>
                <a:schemeClr val="dk1"/>
              </a:buClr>
              <a:buSzPts val="2800"/>
              <a:buNone/>
            </a:pPr>
            <a:endParaRPr>
              <a:latin typeface="Twentieth Century"/>
              <a:ea typeface="Twentieth Century"/>
              <a:cs typeface="Twentieth Century"/>
              <a:sym typeface="Twentieth Century"/>
            </a:endParaRPr>
          </a:p>
        </p:txBody>
      </p:sp>
      <p:pic>
        <p:nvPicPr>
          <p:cNvPr id="153" name="Google Shape;153;p17"/>
          <p:cNvPicPr preferRelativeResize="0"/>
          <p:nvPr/>
        </p:nvPicPr>
        <p:blipFill rotWithShape="1">
          <a:blip r:embed="rId3">
            <a:alphaModFix/>
          </a:blip>
          <a:srcRect/>
          <a:stretch/>
        </p:blipFill>
        <p:spPr>
          <a:xfrm rot="10800000">
            <a:off x="0" y="0"/>
            <a:ext cx="7883188" cy="1169233"/>
          </a:xfrm>
          <a:prstGeom prst="rect">
            <a:avLst/>
          </a:prstGeom>
          <a:noFill/>
          <a:ln>
            <a:noFill/>
          </a:ln>
        </p:spPr>
      </p:pic>
      <p:sp>
        <p:nvSpPr>
          <p:cNvPr id="154" name="Google Shape;154;p17"/>
          <p:cNvSpPr txBox="1"/>
          <p:nvPr/>
        </p:nvSpPr>
        <p:spPr>
          <a:xfrm>
            <a:off x="1197963" y="-74950"/>
            <a:ext cx="10515600"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400"/>
              <a:buFont typeface="Twentieth Century"/>
              <a:buNone/>
            </a:pPr>
            <a:r>
              <a:rPr lang="fr-FR" sz="4400">
                <a:solidFill>
                  <a:schemeClr val="dk1"/>
                </a:solidFill>
                <a:latin typeface="Twentieth Century"/>
                <a:ea typeface="Twentieth Century"/>
                <a:cs typeface="Twentieth Century"/>
                <a:sym typeface="Twentieth Century"/>
              </a:rPr>
              <a:t>2. La technologie</a:t>
            </a:r>
            <a:endParaRPr sz="4400">
              <a:solidFill>
                <a:schemeClr val="dk1"/>
              </a:solidFill>
              <a:latin typeface="Twentieth Century"/>
              <a:ea typeface="Twentieth Century"/>
              <a:cs typeface="Twentieth Century"/>
              <a:sym typeface="Twentieth Century"/>
            </a:endParaRPr>
          </a:p>
        </p:txBody>
      </p:sp>
      <p:sp>
        <p:nvSpPr>
          <p:cNvPr id="155" name="Google Shape;155;p17"/>
          <p:cNvSpPr/>
          <p:nvPr/>
        </p:nvSpPr>
        <p:spPr>
          <a:xfrm>
            <a:off x="458448" y="1858782"/>
            <a:ext cx="5637552" cy="3553736"/>
          </a:xfrm>
          <a:prstGeom prst="rect">
            <a:avLst/>
          </a:prstGeom>
          <a:solidFill>
            <a:schemeClr val="l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fr-FR" sz="2400">
                <a:solidFill>
                  <a:schemeClr val="dk1"/>
                </a:solidFill>
                <a:latin typeface="Calibri"/>
                <a:ea typeface="Calibri"/>
                <a:cs typeface="Calibri"/>
                <a:sym typeface="Calibri"/>
              </a:rPr>
              <a:t>De plus en plus de gens prétendent qu’Internet est dangereux et ruine la vie des jeunes. Je ne peux pas nier qu’il y a des risques : devenir accro, oublier la réalité ou être la cible d’une arnaque ou de commentaires blessants. Pourtant je pense que si on se tient au courant et on fait un peu attention, les bénéfices sont largement supérieurs aux dangers.                           </a:t>
            </a:r>
            <a:r>
              <a:rPr lang="fr-FR" sz="2400" b="1" i="1">
                <a:solidFill>
                  <a:schemeClr val="dk1"/>
                </a:solidFill>
                <a:latin typeface="Calibri"/>
                <a:ea typeface="Calibri"/>
                <a:cs typeface="Calibri"/>
                <a:sym typeface="Calibri"/>
              </a:rPr>
              <a:t>Jules</a:t>
            </a:r>
            <a:endParaRPr/>
          </a:p>
        </p:txBody>
      </p:sp>
      <p:sp>
        <p:nvSpPr>
          <p:cNvPr id="156" name="Google Shape;156;p17"/>
          <p:cNvSpPr txBox="1"/>
          <p:nvPr/>
        </p:nvSpPr>
        <p:spPr>
          <a:xfrm>
            <a:off x="6237160" y="1173677"/>
            <a:ext cx="5637552" cy="4893647"/>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chemeClr val="dk1"/>
              </a:buClr>
              <a:buSzPts val="2400"/>
              <a:buFont typeface="Calibri"/>
              <a:buAutoNum type="arabicPeriod"/>
            </a:pPr>
            <a:r>
              <a:rPr lang="fr-FR" sz="2400">
                <a:solidFill>
                  <a:schemeClr val="dk1"/>
                </a:solidFill>
                <a:latin typeface="Twentieth Century"/>
                <a:ea typeface="Twentieth Century"/>
                <a:cs typeface="Twentieth Century"/>
                <a:sym typeface="Twentieth Century"/>
              </a:rPr>
              <a:t>Name 2 of the dangers of the Internet according to Jules.</a:t>
            </a:r>
            <a:endParaRPr/>
          </a:p>
          <a:p>
            <a:pPr marL="342900" marR="0" lvl="0" indent="-190500" algn="l" rtl="0">
              <a:spcBef>
                <a:spcPts val="0"/>
              </a:spcBef>
              <a:spcAft>
                <a:spcPts val="0"/>
              </a:spcAft>
              <a:buClr>
                <a:schemeClr val="dk1"/>
              </a:buClr>
              <a:buSzPts val="2400"/>
              <a:buFont typeface="Calibri"/>
              <a:buNone/>
            </a:pPr>
            <a:endParaRPr sz="2400">
              <a:solidFill>
                <a:schemeClr val="dk1"/>
              </a:solidFill>
              <a:latin typeface="Twentieth Century"/>
              <a:ea typeface="Twentieth Century"/>
              <a:cs typeface="Twentieth Century"/>
              <a:sym typeface="Twentieth Century"/>
            </a:endParaRPr>
          </a:p>
          <a:p>
            <a:pPr marL="342900" marR="0" lvl="0" indent="-190500" algn="l" rtl="0">
              <a:spcBef>
                <a:spcPts val="0"/>
              </a:spcBef>
              <a:spcAft>
                <a:spcPts val="0"/>
              </a:spcAft>
              <a:buClr>
                <a:schemeClr val="dk1"/>
              </a:buClr>
              <a:buSzPts val="2400"/>
              <a:buFont typeface="Calibri"/>
              <a:buNone/>
            </a:pPr>
            <a:endParaRPr sz="2400">
              <a:solidFill>
                <a:schemeClr val="dk1"/>
              </a:solidFill>
              <a:latin typeface="Twentieth Century"/>
              <a:ea typeface="Twentieth Century"/>
              <a:cs typeface="Twentieth Century"/>
              <a:sym typeface="Twentieth Century"/>
            </a:endParaRPr>
          </a:p>
          <a:p>
            <a:pPr marL="342900" marR="0" lvl="0" indent="-190500" algn="l" rtl="0">
              <a:spcBef>
                <a:spcPts val="0"/>
              </a:spcBef>
              <a:spcAft>
                <a:spcPts val="0"/>
              </a:spcAft>
              <a:buClr>
                <a:schemeClr val="dk1"/>
              </a:buClr>
              <a:buSzPts val="2400"/>
              <a:buFont typeface="Calibri"/>
              <a:buNone/>
            </a:pPr>
            <a:endParaRPr sz="2400">
              <a:solidFill>
                <a:schemeClr val="dk1"/>
              </a:solidFill>
              <a:latin typeface="Twentieth Century"/>
              <a:ea typeface="Twentieth Century"/>
              <a:cs typeface="Twentieth Century"/>
              <a:sym typeface="Twentieth Century"/>
            </a:endParaRPr>
          </a:p>
          <a:p>
            <a:pPr marL="0" marR="0" lvl="0" indent="0" algn="l" rtl="0">
              <a:spcBef>
                <a:spcPts val="0"/>
              </a:spcBef>
              <a:spcAft>
                <a:spcPts val="0"/>
              </a:spcAft>
              <a:buNone/>
            </a:pPr>
            <a:endParaRPr sz="2400">
              <a:solidFill>
                <a:schemeClr val="dk1"/>
              </a:solidFill>
              <a:latin typeface="Twentieth Century"/>
              <a:ea typeface="Twentieth Century"/>
              <a:cs typeface="Twentieth Century"/>
              <a:sym typeface="Twentieth Century"/>
            </a:endParaRPr>
          </a:p>
          <a:p>
            <a:pPr marL="0" marR="0" lvl="0" indent="0" algn="l" rtl="0">
              <a:spcBef>
                <a:spcPts val="0"/>
              </a:spcBef>
              <a:spcAft>
                <a:spcPts val="0"/>
              </a:spcAft>
              <a:buNone/>
            </a:pPr>
            <a:r>
              <a:rPr lang="fr-FR" sz="2400">
                <a:solidFill>
                  <a:schemeClr val="dk1"/>
                </a:solidFill>
                <a:latin typeface="Twentieth Century"/>
                <a:ea typeface="Twentieth Century"/>
                <a:cs typeface="Twentieth Century"/>
                <a:sym typeface="Twentieth Century"/>
              </a:rPr>
              <a:t>2. What should people do to minimise those risks?</a:t>
            </a:r>
            <a:endParaRPr/>
          </a:p>
          <a:p>
            <a:pPr marL="342900" marR="0" lvl="0" indent="-190500" algn="l" rtl="0">
              <a:spcBef>
                <a:spcPts val="0"/>
              </a:spcBef>
              <a:spcAft>
                <a:spcPts val="0"/>
              </a:spcAft>
              <a:buClr>
                <a:schemeClr val="dk1"/>
              </a:buClr>
              <a:buSzPts val="2400"/>
              <a:buFont typeface="Calibri"/>
              <a:buNone/>
            </a:pPr>
            <a:endParaRPr sz="2400">
              <a:solidFill>
                <a:schemeClr val="dk1"/>
              </a:solidFill>
              <a:latin typeface="Twentieth Century"/>
              <a:ea typeface="Twentieth Century"/>
              <a:cs typeface="Twentieth Century"/>
              <a:sym typeface="Twentieth Century"/>
            </a:endParaRPr>
          </a:p>
          <a:p>
            <a:pPr marL="342900" marR="0" lvl="0" indent="-190500" algn="l" rtl="0">
              <a:spcBef>
                <a:spcPts val="0"/>
              </a:spcBef>
              <a:spcAft>
                <a:spcPts val="0"/>
              </a:spcAft>
              <a:buClr>
                <a:schemeClr val="dk1"/>
              </a:buClr>
              <a:buSzPts val="2400"/>
              <a:buFont typeface="Calibri"/>
              <a:buNone/>
            </a:pPr>
            <a:endParaRPr sz="2400">
              <a:solidFill>
                <a:schemeClr val="dk1"/>
              </a:solidFill>
              <a:latin typeface="Twentieth Century"/>
              <a:ea typeface="Twentieth Century"/>
              <a:cs typeface="Twentieth Century"/>
              <a:sym typeface="Twentieth Century"/>
            </a:endParaRPr>
          </a:p>
          <a:p>
            <a:pPr marL="342900" marR="0" lvl="0" indent="-190500" algn="l" rtl="0">
              <a:spcBef>
                <a:spcPts val="0"/>
              </a:spcBef>
              <a:spcAft>
                <a:spcPts val="0"/>
              </a:spcAft>
              <a:buClr>
                <a:schemeClr val="dk1"/>
              </a:buClr>
              <a:buSzPts val="2400"/>
              <a:buFont typeface="Calibri"/>
              <a:buNone/>
            </a:pPr>
            <a:endParaRPr sz="2400">
              <a:solidFill>
                <a:schemeClr val="dk1"/>
              </a:solidFill>
              <a:latin typeface="Twentieth Century"/>
              <a:ea typeface="Twentieth Century"/>
              <a:cs typeface="Twentieth Century"/>
              <a:sym typeface="Twentieth Century"/>
            </a:endParaRPr>
          </a:p>
          <a:p>
            <a:pPr marL="0" marR="0" lvl="0" indent="0" algn="l" rtl="0">
              <a:spcBef>
                <a:spcPts val="0"/>
              </a:spcBef>
              <a:spcAft>
                <a:spcPts val="0"/>
              </a:spcAft>
              <a:buNone/>
            </a:pPr>
            <a:r>
              <a:rPr lang="fr-FR" sz="2400">
                <a:solidFill>
                  <a:schemeClr val="dk1"/>
                </a:solidFill>
                <a:latin typeface="Twentieth Century"/>
                <a:ea typeface="Twentieth Century"/>
                <a:cs typeface="Twentieth Century"/>
                <a:sym typeface="Twentieth Century"/>
              </a:rPr>
              <a:t>3. Overall, how does Jules feel about the Internet?</a:t>
            </a:r>
            <a:endParaRPr/>
          </a:p>
        </p:txBody>
      </p:sp>
      <p:sp>
        <p:nvSpPr>
          <p:cNvPr id="157" name="Google Shape;157;p17"/>
          <p:cNvSpPr txBox="1"/>
          <p:nvPr/>
        </p:nvSpPr>
        <p:spPr>
          <a:xfrm>
            <a:off x="6515726" y="1884355"/>
            <a:ext cx="4811842" cy="163121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2000" b="1" i="1">
                <a:solidFill>
                  <a:schemeClr val="accent1"/>
                </a:solidFill>
                <a:latin typeface="Twentieth Century"/>
                <a:ea typeface="Twentieth Century"/>
                <a:cs typeface="Twentieth Century"/>
                <a:sym typeface="Twentieth Century"/>
              </a:rPr>
              <a:t>2 of…</a:t>
            </a:r>
            <a:endParaRPr/>
          </a:p>
          <a:p>
            <a:pPr marL="285750" marR="0" lvl="0" indent="-285750" algn="l" rtl="0">
              <a:spcBef>
                <a:spcPts val="0"/>
              </a:spcBef>
              <a:spcAft>
                <a:spcPts val="0"/>
              </a:spcAft>
              <a:buClr>
                <a:schemeClr val="accent1"/>
              </a:buClr>
              <a:buSzPts val="2000"/>
              <a:buFont typeface="Arial"/>
              <a:buChar char="•"/>
            </a:pPr>
            <a:r>
              <a:rPr lang="fr-FR" sz="2000" b="1" i="1">
                <a:solidFill>
                  <a:schemeClr val="accent1"/>
                </a:solidFill>
                <a:latin typeface="Twentieth Century"/>
                <a:ea typeface="Twentieth Century"/>
                <a:cs typeface="Twentieth Century"/>
                <a:sym typeface="Twentieth Century"/>
              </a:rPr>
              <a:t>Become addicted</a:t>
            </a:r>
            <a:endParaRPr sz="2000" b="1" i="1">
              <a:solidFill>
                <a:schemeClr val="accent1"/>
              </a:solidFill>
              <a:latin typeface="Twentieth Century"/>
              <a:ea typeface="Twentieth Century"/>
              <a:cs typeface="Twentieth Century"/>
              <a:sym typeface="Twentieth Century"/>
            </a:endParaRPr>
          </a:p>
          <a:p>
            <a:pPr marL="285750" marR="0" lvl="0" indent="-285750" algn="l" rtl="0">
              <a:spcBef>
                <a:spcPts val="0"/>
              </a:spcBef>
              <a:spcAft>
                <a:spcPts val="0"/>
              </a:spcAft>
              <a:buClr>
                <a:schemeClr val="accent1"/>
              </a:buClr>
              <a:buSzPts val="2000"/>
              <a:buFont typeface="Arial"/>
              <a:buChar char="•"/>
            </a:pPr>
            <a:r>
              <a:rPr lang="fr-FR" sz="2000" b="1" i="1">
                <a:solidFill>
                  <a:schemeClr val="accent1"/>
                </a:solidFill>
                <a:latin typeface="Twentieth Century"/>
                <a:ea typeface="Twentieth Century"/>
                <a:cs typeface="Twentieth Century"/>
                <a:sym typeface="Twentieth Century"/>
              </a:rPr>
              <a:t>Forget reality</a:t>
            </a:r>
            <a:endParaRPr/>
          </a:p>
          <a:p>
            <a:pPr marL="285750" marR="0" lvl="0" indent="-285750" algn="l" rtl="0">
              <a:spcBef>
                <a:spcPts val="0"/>
              </a:spcBef>
              <a:spcAft>
                <a:spcPts val="0"/>
              </a:spcAft>
              <a:buClr>
                <a:schemeClr val="accent1"/>
              </a:buClr>
              <a:buSzPts val="2000"/>
              <a:buFont typeface="Arial"/>
              <a:buChar char="•"/>
            </a:pPr>
            <a:r>
              <a:rPr lang="fr-FR" sz="2000" b="1" i="1">
                <a:solidFill>
                  <a:schemeClr val="accent1"/>
                </a:solidFill>
                <a:latin typeface="Twentieth Century"/>
                <a:ea typeface="Twentieth Century"/>
                <a:cs typeface="Twentieth Century"/>
                <a:sym typeface="Twentieth Century"/>
              </a:rPr>
              <a:t>Being the target of a fraud</a:t>
            </a:r>
            <a:endParaRPr sz="2000" b="1" i="1">
              <a:solidFill>
                <a:schemeClr val="accent1"/>
              </a:solidFill>
              <a:latin typeface="Twentieth Century"/>
              <a:ea typeface="Twentieth Century"/>
              <a:cs typeface="Twentieth Century"/>
              <a:sym typeface="Twentieth Century"/>
            </a:endParaRPr>
          </a:p>
          <a:p>
            <a:pPr marL="285750" marR="0" lvl="0" indent="-285750" algn="l" rtl="0">
              <a:spcBef>
                <a:spcPts val="0"/>
              </a:spcBef>
              <a:spcAft>
                <a:spcPts val="0"/>
              </a:spcAft>
              <a:buClr>
                <a:schemeClr val="accent1"/>
              </a:buClr>
              <a:buSzPts val="2000"/>
              <a:buFont typeface="Arial"/>
              <a:buChar char="•"/>
            </a:pPr>
            <a:r>
              <a:rPr lang="fr-FR" sz="2000" b="1" i="1">
                <a:solidFill>
                  <a:schemeClr val="accent1"/>
                </a:solidFill>
                <a:latin typeface="Twentieth Century"/>
                <a:ea typeface="Twentieth Century"/>
                <a:cs typeface="Twentieth Century"/>
                <a:sym typeface="Twentieth Century"/>
              </a:rPr>
              <a:t>Hurtful comments</a:t>
            </a:r>
            <a:endParaRPr sz="2000" b="1" i="1">
              <a:solidFill>
                <a:schemeClr val="accent1"/>
              </a:solidFill>
              <a:latin typeface="Twentieth Century"/>
              <a:ea typeface="Twentieth Century"/>
              <a:cs typeface="Twentieth Century"/>
              <a:sym typeface="Twentieth Century"/>
            </a:endParaRPr>
          </a:p>
        </p:txBody>
      </p:sp>
      <p:sp>
        <p:nvSpPr>
          <p:cNvPr id="158" name="Google Shape;158;p17"/>
          <p:cNvSpPr txBox="1"/>
          <p:nvPr/>
        </p:nvSpPr>
        <p:spPr>
          <a:xfrm>
            <a:off x="7204030" y="3888349"/>
            <a:ext cx="4811842" cy="830997"/>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accent1"/>
              </a:buClr>
              <a:buSzPts val="2400"/>
              <a:buFont typeface="Arial"/>
              <a:buChar char="•"/>
            </a:pPr>
            <a:r>
              <a:rPr lang="fr-FR" sz="2400" b="1" i="1">
                <a:solidFill>
                  <a:schemeClr val="accent1"/>
                </a:solidFill>
                <a:latin typeface="Twentieth Century"/>
                <a:ea typeface="Twentieth Century"/>
                <a:cs typeface="Twentieth Century"/>
                <a:sym typeface="Twentieth Century"/>
              </a:rPr>
              <a:t>Be aware</a:t>
            </a:r>
            <a:endParaRPr sz="2400" b="1" i="1">
              <a:solidFill>
                <a:schemeClr val="accent1"/>
              </a:solidFill>
              <a:latin typeface="Twentieth Century"/>
              <a:ea typeface="Twentieth Century"/>
              <a:cs typeface="Twentieth Century"/>
              <a:sym typeface="Twentieth Century"/>
            </a:endParaRPr>
          </a:p>
          <a:p>
            <a:pPr marL="285750" marR="0" lvl="0" indent="-285750" algn="l" rtl="0">
              <a:spcBef>
                <a:spcPts val="0"/>
              </a:spcBef>
              <a:spcAft>
                <a:spcPts val="0"/>
              </a:spcAft>
              <a:buClr>
                <a:schemeClr val="accent1"/>
              </a:buClr>
              <a:buSzPts val="2400"/>
              <a:buFont typeface="Arial"/>
              <a:buChar char="•"/>
            </a:pPr>
            <a:r>
              <a:rPr lang="fr-FR" sz="2400" b="1" i="1">
                <a:solidFill>
                  <a:schemeClr val="accent1"/>
                </a:solidFill>
                <a:latin typeface="Twentieth Century"/>
                <a:ea typeface="Twentieth Century"/>
                <a:cs typeface="Twentieth Century"/>
                <a:sym typeface="Twentieth Century"/>
              </a:rPr>
              <a:t>Be (a little) careful</a:t>
            </a:r>
            <a:endParaRPr sz="2400" b="1" i="1">
              <a:solidFill>
                <a:schemeClr val="accent1"/>
              </a:solidFill>
              <a:latin typeface="Twentieth Century"/>
              <a:ea typeface="Twentieth Century"/>
              <a:cs typeface="Twentieth Century"/>
              <a:sym typeface="Twentieth Century"/>
            </a:endParaRPr>
          </a:p>
        </p:txBody>
      </p:sp>
      <p:sp>
        <p:nvSpPr>
          <p:cNvPr id="159" name="Google Shape;159;p17"/>
          <p:cNvSpPr txBox="1"/>
          <p:nvPr/>
        </p:nvSpPr>
        <p:spPr>
          <a:xfrm>
            <a:off x="6237160" y="5963988"/>
            <a:ext cx="6457870"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2400" b="1" i="1">
                <a:solidFill>
                  <a:schemeClr val="accent1"/>
                </a:solidFill>
                <a:latin typeface="Twentieth Century"/>
                <a:ea typeface="Twentieth Century"/>
                <a:cs typeface="Twentieth Century"/>
                <a:sym typeface="Twentieth Century"/>
              </a:rPr>
              <a:t>He thinks the benefits far outweigh the dangers.</a:t>
            </a:r>
            <a:endParaRPr/>
          </a:p>
        </p:txBody>
      </p:sp>
      <p:pic>
        <p:nvPicPr>
          <p:cNvPr id="160" name="Google Shape;160;p17"/>
          <p:cNvPicPr preferRelativeResize="0"/>
          <p:nvPr/>
        </p:nvPicPr>
        <p:blipFill rotWithShape="1">
          <a:blip r:embed="rId4">
            <a:alphaModFix/>
          </a:blip>
          <a:srcRect/>
          <a:stretch/>
        </p:blipFill>
        <p:spPr>
          <a:xfrm>
            <a:off x="9840441" y="6415791"/>
            <a:ext cx="3151632" cy="54254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7"/>
                                        </p:tgtEl>
                                        <p:attrNameLst>
                                          <p:attrName>style.visibility</p:attrName>
                                        </p:attrNameLst>
                                      </p:cBhvr>
                                      <p:to>
                                        <p:strVal val="visible"/>
                                      </p:to>
                                    </p:set>
                                    <p:animEffect transition="in" filter="fade">
                                      <p:cBhvr>
                                        <p:cTn id="7" dur="500"/>
                                        <p:tgtEl>
                                          <p:spTgt spid="15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gtEl>
                                        <p:attrNameLst>
                                          <p:attrName>style.visibility</p:attrName>
                                        </p:attrNameLst>
                                      </p:cBhvr>
                                      <p:to>
                                        <p:strVal val="visible"/>
                                      </p:to>
                                    </p:set>
                                    <p:animEffect transition="in" filter="fade">
                                      <p:cBhvr>
                                        <p:cTn id="12" dur="500"/>
                                        <p:tgtEl>
                                          <p:spTgt spid="15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9"/>
                                        </p:tgtEl>
                                        <p:attrNameLst>
                                          <p:attrName>style.visibility</p:attrName>
                                        </p:attrNameLst>
                                      </p:cBhvr>
                                      <p:to>
                                        <p:strVal val="visible"/>
                                      </p:to>
                                    </p:set>
                                    <p:animEffect transition="in" filter="fade">
                                      <p:cBhvr>
                                        <p:cTn id="17" dur="500"/>
                                        <p:tgtEl>
                                          <p:spTgt spid="1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pic>
        <p:nvPicPr>
          <p:cNvPr id="165" name="Google Shape;165;p18"/>
          <p:cNvPicPr preferRelativeResize="0"/>
          <p:nvPr/>
        </p:nvPicPr>
        <p:blipFill rotWithShape="1">
          <a:blip r:embed="rId3">
            <a:alphaModFix/>
          </a:blip>
          <a:srcRect/>
          <a:stretch/>
        </p:blipFill>
        <p:spPr>
          <a:xfrm rot="10800000">
            <a:off x="0" y="0"/>
            <a:ext cx="7883188" cy="1169233"/>
          </a:xfrm>
          <a:prstGeom prst="rect">
            <a:avLst/>
          </a:prstGeom>
          <a:noFill/>
          <a:ln>
            <a:noFill/>
          </a:ln>
        </p:spPr>
      </p:pic>
      <p:sp>
        <p:nvSpPr>
          <p:cNvPr id="166" name="Google Shape;166;p18"/>
          <p:cNvSpPr txBox="1">
            <a:spLocks noGrp="1"/>
          </p:cNvSpPr>
          <p:nvPr>
            <p:ph type="title"/>
          </p:nvPr>
        </p:nvSpPr>
        <p:spPr>
          <a:xfrm>
            <a:off x="838200" y="-74950"/>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Twentieth Century"/>
              <a:buNone/>
            </a:pPr>
            <a:r>
              <a:rPr lang="fr-FR">
                <a:latin typeface="Twentieth Century"/>
                <a:ea typeface="Twentieth Century"/>
                <a:cs typeface="Twentieth Century"/>
                <a:sym typeface="Twentieth Century"/>
              </a:rPr>
              <a:t>3. Les loisirs</a:t>
            </a:r>
            <a:endParaRPr/>
          </a:p>
        </p:txBody>
      </p:sp>
      <p:sp>
        <p:nvSpPr>
          <p:cNvPr id="167" name="Google Shape;167;p18"/>
          <p:cNvSpPr txBox="1">
            <a:spLocks noGrp="1"/>
          </p:cNvSpPr>
          <p:nvPr>
            <p:ph type="body" idx="1"/>
          </p:nvPr>
        </p:nvSpPr>
        <p:spPr>
          <a:xfrm>
            <a:off x="1023205" y="1134409"/>
            <a:ext cx="10515600" cy="5532438"/>
          </a:xfrm>
          <a:prstGeom prst="rect">
            <a:avLst/>
          </a:prstGeom>
          <a:noFill/>
          <a:ln>
            <a:noFill/>
          </a:ln>
        </p:spPr>
        <p:txBody>
          <a:bodyPr spcFirstLastPara="1" wrap="square" lIns="91425" tIns="45700" rIns="91425" bIns="45700" anchor="t" anchorCtr="0">
            <a:normAutofit/>
          </a:bodyPr>
          <a:lstStyle/>
          <a:p>
            <a:pPr marL="514350" lvl="0" indent="-514350" algn="l" rtl="0">
              <a:lnSpc>
                <a:spcPct val="120000"/>
              </a:lnSpc>
              <a:spcBef>
                <a:spcPts val="0"/>
              </a:spcBef>
              <a:spcAft>
                <a:spcPts val="0"/>
              </a:spcAft>
              <a:buClr>
                <a:schemeClr val="dk1"/>
              </a:buClr>
              <a:buSzPts val="2800"/>
              <a:buFont typeface="Calibri"/>
              <a:buAutoNum type="arabicPeriod"/>
            </a:pPr>
            <a:r>
              <a:rPr lang="fr-FR">
                <a:latin typeface="Twentieth Century"/>
                <a:ea typeface="Twentieth Century"/>
                <a:cs typeface="Twentieth Century"/>
                <a:sym typeface="Twentieth Century"/>
              </a:rPr>
              <a:t>En termes de musique, l’artiste que je préfère est Maitre Gimms.</a:t>
            </a:r>
            <a:endParaRPr/>
          </a:p>
          <a:p>
            <a:pPr marL="514350" lvl="0" indent="-514350" algn="l" rtl="0">
              <a:lnSpc>
                <a:spcPct val="120000"/>
              </a:lnSpc>
              <a:spcBef>
                <a:spcPts val="1000"/>
              </a:spcBef>
              <a:spcAft>
                <a:spcPts val="0"/>
              </a:spcAft>
              <a:buClr>
                <a:schemeClr val="dk1"/>
              </a:buClr>
              <a:buSzPts val="2800"/>
              <a:buFont typeface="Calibri"/>
              <a:buAutoNum type="arabicPeriod"/>
            </a:pPr>
            <a:r>
              <a:rPr lang="fr-FR">
                <a:latin typeface="Twentieth Century"/>
                <a:ea typeface="Twentieth Century"/>
                <a:cs typeface="Twentieth Century"/>
                <a:sym typeface="Twentieth Century"/>
              </a:rPr>
              <a:t>Le son est non seulement bon, mais le rythme et les paroles sont efficaces.</a:t>
            </a:r>
            <a:endParaRPr/>
          </a:p>
          <a:p>
            <a:pPr marL="514350" lvl="0" indent="-514350" algn="l" rtl="0">
              <a:lnSpc>
                <a:spcPct val="120000"/>
              </a:lnSpc>
              <a:spcBef>
                <a:spcPts val="1000"/>
              </a:spcBef>
              <a:spcAft>
                <a:spcPts val="0"/>
              </a:spcAft>
              <a:buClr>
                <a:schemeClr val="dk1"/>
              </a:buClr>
              <a:buSzPts val="2800"/>
              <a:buFont typeface="Calibri"/>
              <a:buAutoNum type="arabicPeriod"/>
            </a:pPr>
            <a:r>
              <a:rPr lang="fr-FR">
                <a:latin typeface="Twentieth Century"/>
                <a:ea typeface="Twentieth Century"/>
                <a:cs typeface="Twentieth Century"/>
                <a:sym typeface="Twentieth Century"/>
              </a:rPr>
              <a:t>Je ne sais pas si je préfère lire ou regarder des films. Si l’histoire est captivante, j’adore les deux !</a:t>
            </a:r>
            <a:endParaRPr/>
          </a:p>
          <a:p>
            <a:pPr marL="514350" lvl="0" indent="-514350" algn="l" rtl="0">
              <a:lnSpc>
                <a:spcPct val="120000"/>
              </a:lnSpc>
              <a:spcBef>
                <a:spcPts val="1000"/>
              </a:spcBef>
              <a:spcAft>
                <a:spcPts val="0"/>
              </a:spcAft>
              <a:buClr>
                <a:schemeClr val="dk1"/>
              </a:buClr>
              <a:buSzPts val="2800"/>
              <a:buFont typeface="Calibri"/>
              <a:buAutoNum type="arabicPeriod"/>
            </a:pPr>
            <a:r>
              <a:rPr lang="fr-FR">
                <a:latin typeface="Twentieth Century"/>
                <a:ea typeface="Twentieth Century"/>
                <a:cs typeface="Twentieth Century"/>
                <a:sym typeface="Twentieth Century"/>
              </a:rPr>
              <a:t>Un jour, je voudrais pratiquer le patinage artistique au niveau olympique.</a:t>
            </a:r>
            <a:endParaRPr/>
          </a:p>
          <a:p>
            <a:pPr marL="514350" lvl="0" indent="-514350" algn="l" rtl="0">
              <a:lnSpc>
                <a:spcPct val="120000"/>
              </a:lnSpc>
              <a:spcBef>
                <a:spcPts val="1000"/>
              </a:spcBef>
              <a:spcAft>
                <a:spcPts val="0"/>
              </a:spcAft>
              <a:buClr>
                <a:schemeClr val="dk1"/>
              </a:buClr>
              <a:buSzPts val="2800"/>
              <a:buFont typeface="Calibri"/>
              <a:buAutoNum type="arabicPeriod"/>
            </a:pPr>
            <a:r>
              <a:rPr lang="fr-FR">
                <a:latin typeface="Twentieth Century"/>
                <a:ea typeface="Twentieth Century"/>
                <a:cs typeface="Twentieth Century"/>
                <a:sym typeface="Twentieth Century"/>
              </a:rPr>
              <a:t>C’est pour ça que je m’entraine trois fois par semaine.</a:t>
            </a:r>
            <a:endParaRPr/>
          </a:p>
          <a:p>
            <a:pPr marL="514350" lvl="0" indent="-336550" algn="l" rtl="0">
              <a:lnSpc>
                <a:spcPct val="120000"/>
              </a:lnSpc>
              <a:spcBef>
                <a:spcPts val="1000"/>
              </a:spcBef>
              <a:spcAft>
                <a:spcPts val="0"/>
              </a:spcAft>
              <a:buClr>
                <a:schemeClr val="dk1"/>
              </a:buClr>
              <a:buSzPts val="2800"/>
              <a:buFont typeface="Calibri"/>
              <a:buNone/>
            </a:pPr>
            <a:endParaRPr>
              <a:latin typeface="Twentieth Century"/>
              <a:ea typeface="Twentieth Century"/>
              <a:cs typeface="Twentieth Century"/>
              <a:sym typeface="Twentieth Century"/>
            </a:endParaRPr>
          </a:p>
          <a:p>
            <a:pPr marL="514350" lvl="0" indent="-336550" algn="l" rtl="0">
              <a:lnSpc>
                <a:spcPct val="120000"/>
              </a:lnSpc>
              <a:spcBef>
                <a:spcPts val="1000"/>
              </a:spcBef>
              <a:spcAft>
                <a:spcPts val="0"/>
              </a:spcAft>
              <a:buClr>
                <a:schemeClr val="dk1"/>
              </a:buClr>
              <a:buSzPts val="2800"/>
              <a:buFont typeface="Calibri"/>
              <a:buNone/>
            </a:pPr>
            <a:endParaRPr>
              <a:latin typeface="Twentieth Century"/>
              <a:ea typeface="Twentieth Century"/>
              <a:cs typeface="Twentieth Century"/>
              <a:sym typeface="Twentieth Century"/>
            </a:endParaRPr>
          </a:p>
          <a:p>
            <a:pPr marL="514350" lvl="0" indent="-336550" algn="l" rtl="0">
              <a:lnSpc>
                <a:spcPct val="120000"/>
              </a:lnSpc>
              <a:spcBef>
                <a:spcPts val="1000"/>
              </a:spcBef>
              <a:spcAft>
                <a:spcPts val="0"/>
              </a:spcAft>
              <a:buClr>
                <a:schemeClr val="dk1"/>
              </a:buClr>
              <a:buSzPts val="2800"/>
              <a:buFont typeface="Calibri"/>
              <a:buNone/>
            </a:pPr>
            <a:endParaRPr>
              <a:latin typeface="Twentieth Century"/>
              <a:ea typeface="Twentieth Century"/>
              <a:cs typeface="Twentieth Century"/>
              <a:sym typeface="Twentieth Century"/>
            </a:endParaRPr>
          </a:p>
        </p:txBody>
      </p:sp>
      <p:sp>
        <p:nvSpPr>
          <p:cNvPr id="168" name="Google Shape;168;p18"/>
          <p:cNvSpPr/>
          <p:nvPr/>
        </p:nvSpPr>
        <p:spPr>
          <a:xfrm>
            <a:off x="10427373" y="5768745"/>
            <a:ext cx="1517335" cy="1030814"/>
          </a:xfrm>
          <a:prstGeom prst="triangle">
            <a:avLst>
              <a:gd name="adj" fmla="val 50000"/>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9" name="Google Shape;169;p18"/>
          <p:cNvSpPr/>
          <p:nvPr/>
        </p:nvSpPr>
        <p:spPr>
          <a:xfrm rot="10800000" flipH="1">
            <a:off x="10427173" y="4679962"/>
            <a:ext cx="1517335" cy="1030814"/>
          </a:xfrm>
          <a:prstGeom prst="triangle">
            <a:avLst>
              <a:gd name="adj" fmla="val 50000"/>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0" name="Google Shape;170;p18"/>
          <p:cNvSpPr/>
          <p:nvPr/>
        </p:nvSpPr>
        <p:spPr>
          <a:xfrm rot="-5400000">
            <a:off x="10677860" y="6193300"/>
            <a:ext cx="1054786" cy="45719"/>
          </a:xfrm>
          <a:prstGeom prst="homePlate">
            <a:avLst>
              <a:gd name="adj" fmla="val 50000"/>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1" name="Google Shape;171;p18"/>
          <p:cNvSpPr/>
          <p:nvPr/>
        </p:nvSpPr>
        <p:spPr>
          <a:xfrm>
            <a:off x="10409877" y="4656818"/>
            <a:ext cx="1590754" cy="2133545"/>
          </a:xfrm>
          <a:prstGeom prst="flowChartCollate">
            <a:avLst/>
          </a:prstGeom>
          <a:noFill/>
          <a:ln w="571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72" name="Google Shape;172;p18"/>
          <p:cNvSpPr txBox="1"/>
          <p:nvPr/>
        </p:nvSpPr>
        <p:spPr>
          <a:xfrm>
            <a:off x="10474478" y="4647622"/>
            <a:ext cx="1461551"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fr-FR" sz="1800">
                <a:solidFill>
                  <a:schemeClr val="dk1"/>
                </a:solidFill>
                <a:latin typeface="Calibri"/>
                <a:ea typeface="Calibri"/>
                <a:cs typeface="Calibri"/>
                <a:sym typeface="Calibri"/>
              </a:rPr>
              <a:t>4 minutes</a:t>
            </a:r>
            <a:endParaRPr/>
          </a:p>
        </p:txBody>
      </p:sp>
      <p:sp>
        <p:nvSpPr>
          <p:cNvPr id="173" name="Google Shape;173;p18"/>
          <p:cNvSpPr txBox="1"/>
          <p:nvPr/>
        </p:nvSpPr>
        <p:spPr>
          <a:xfrm>
            <a:off x="10631592" y="6109238"/>
            <a:ext cx="1517334"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4800">
                <a:solidFill>
                  <a:schemeClr val="dk1"/>
                </a:solidFill>
                <a:latin typeface="Calibri"/>
                <a:ea typeface="Calibri"/>
                <a:cs typeface="Calibri"/>
                <a:sym typeface="Calibri"/>
              </a:rPr>
              <a:t>End</a:t>
            </a:r>
            <a:endParaRPr/>
          </a:p>
        </p:txBody>
      </p:sp>
      <p:grpSp>
        <p:nvGrpSpPr>
          <p:cNvPr id="174" name="Google Shape;174;p18"/>
          <p:cNvGrpSpPr/>
          <p:nvPr/>
        </p:nvGrpSpPr>
        <p:grpSpPr>
          <a:xfrm>
            <a:off x="10077254" y="151706"/>
            <a:ext cx="1461551" cy="830997"/>
            <a:chOff x="439416" y="4383735"/>
            <a:chExt cx="2082646" cy="1248482"/>
          </a:xfrm>
        </p:grpSpPr>
        <p:pic>
          <p:nvPicPr>
            <p:cNvPr id="175" name="Google Shape;175;p18"/>
            <p:cNvPicPr preferRelativeResize="0"/>
            <p:nvPr/>
          </p:nvPicPr>
          <p:blipFill rotWithShape="1">
            <a:blip r:embed="rId4">
              <a:alphaModFix/>
            </a:blip>
            <a:srcRect/>
            <a:stretch/>
          </p:blipFill>
          <p:spPr>
            <a:xfrm>
              <a:off x="439416" y="4383735"/>
              <a:ext cx="1412611" cy="885825"/>
            </a:xfrm>
            <a:prstGeom prst="roundRect">
              <a:avLst>
                <a:gd name="adj" fmla="val 16667"/>
              </a:avLst>
            </a:prstGeom>
            <a:noFill/>
            <a:ln w="57150" cap="flat" cmpd="sng">
              <a:solidFill>
                <a:schemeClr val="dk1"/>
              </a:solidFill>
              <a:prstDash val="solid"/>
              <a:round/>
              <a:headEnd type="none" w="sm" len="sm"/>
              <a:tailEnd type="none" w="sm" len="sm"/>
            </a:ln>
            <a:effectLst>
              <a:outerShdw blurRad="76200" dist="38100" dir="7800000" algn="tl" rotWithShape="0">
                <a:srgbClr val="000000">
                  <a:alpha val="40000"/>
                </a:srgbClr>
              </a:outerShdw>
            </a:effectLst>
          </p:spPr>
        </p:pic>
        <p:pic>
          <p:nvPicPr>
            <p:cNvPr id="176" name="Google Shape;176;p18"/>
            <p:cNvPicPr preferRelativeResize="0"/>
            <p:nvPr/>
          </p:nvPicPr>
          <p:blipFill rotWithShape="1">
            <a:blip r:embed="rId5">
              <a:alphaModFix/>
            </a:blip>
            <a:srcRect l="9834" t="13796" r="10834" b="14262"/>
            <a:stretch/>
          </p:blipFill>
          <p:spPr>
            <a:xfrm>
              <a:off x="1131284" y="4732302"/>
              <a:ext cx="1390778" cy="899915"/>
            </a:xfrm>
            <a:prstGeom prst="roundRect">
              <a:avLst>
                <a:gd name="adj" fmla="val 16667"/>
              </a:avLst>
            </a:prstGeom>
            <a:noFill/>
            <a:ln w="57150" cap="flat" cmpd="sng">
              <a:solidFill>
                <a:schemeClr val="dk1"/>
              </a:solidFill>
              <a:prstDash val="solid"/>
              <a:round/>
              <a:headEnd type="none" w="sm" len="sm"/>
              <a:tailEnd type="none" w="sm" len="sm"/>
            </a:ln>
            <a:effectLst>
              <a:outerShdw blurRad="76200" dist="38100" dir="7800000" algn="tl" rotWithShape="0">
                <a:srgbClr val="000000">
                  <a:alpha val="40000"/>
                </a:srgbClr>
              </a:outerShdw>
            </a:effectLst>
          </p:spPr>
        </p:pic>
      </p:grpSp>
      <p:pic>
        <p:nvPicPr>
          <p:cNvPr id="177" name="Google Shape;177;p18"/>
          <p:cNvPicPr preferRelativeResize="0"/>
          <p:nvPr/>
        </p:nvPicPr>
        <p:blipFill rotWithShape="1">
          <a:blip r:embed="rId6">
            <a:alphaModFix/>
          </a:blip>
          <a:srcRect/>
          <a:stretch/>
        </p:blipFill>
        <p:spPr>
          <a:xfrm>
            <a:off x="412676" y="6419252"/>
            <a:ext cx="3151632" cy="54254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0"/>
                                        <p:tgtEl>
                                          <p:spTgt spid="169"/>
                                        </p:tgtEl>
                                      </p:cBhvr>
                                    </p:animEffect>
                                    <p:set>
                                      <p:cBhvr>
                                        <p:cTn id="7" dur="1" fill="hold">
                                          <p:stCondLst>
                                            <p:cond delay="5000"/>
                                          </p:stCondLst>
                                        </p:cTn>
                                        <p:tgtEl>
                                          <p:spTgt spid="169"/>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168"/>
                                        </p:tgtEl>
                                        <p:attrNameLst>
                                          <p:attrName>style.visibility</p:attrName>
                                        </p:attrNameLst>
                                      </p:cBhvr>
                                      <p:to>
                                        <p:strVal val="visible"/>
                                      </p:to>
                                    </p:set>
                                    <p:animEffect transition="in" filter="fade">
                                      <p:cBhvr>
                                        <p:cTn id="10" dur="5000"/>
                                        <p:tgtEl>
                                          <p:spTgt spid="168"/>
                                        </p:tgtEl>
                                      </p:cBhvr>
                                    </p:animEffect>
                                  </p:childTnLst>
                                </p:cTn>
                              </p:par>
                              <p:par>
                                <p:cTn id="11" presetID="10" presetClass="entr" presetSubtype="0" fill="hold" nodeType="withEffect">
                                  <p:stCondLst>
                                    <p:cond delay="0"/>
                                  </p:stCondLst>
                                  <p:childTnLst>
                                    <p:set>
                                      <p:cBhvr>
                                        <p:cTn id="12" dur="1" fill="hold">
                                          <p:stCondLst>
                                            <p:cond delay="0"/>
                                          </p:stCondLst>
                                        </p:cTn>
                                        <p:tgtEl>
                                          <p:spTgt spid="170"/>
                                        </p:tgtEl>
                                        <p:attrNameLst>
                                          <p:attrName>style.visibility</p:attrName>
                                        </p:attrNameLst>
                                      </p:cBhvr>
                                      <p:to>
                                        <p:strVal val="visible"/>
                                      </p:to>
                                    </p:set>
                                    <p:animEffect transition="in" filter="fade">
                                      <p:cBhvr>
                                        <p:cTn id="13" dur="500"/>
                                        <p:tgtEl>
                                          <p:spTgt spid="170"/>
                                        </p:tgtEl>
                                      </p:cBhvr>
                                    </p:animEffect>
                                  </p:childTnLst>
                                </p:cTn>
                              </p:par>
                            </p:childTnLst>
                          </p:cTn>
                        </p:par>
                        <p:par>
                          <p:cTn id="14" fill="hold">
                            <p:stCondLst>
                              <p:cond delay="5000"/>
                            </p:stCondLst>
                            <p:childTnLst>
                              <p:par>
                                <p:cTn id="15" presetID="1" presetClass="entr" presetSubtype="0" fill="hold" nodeType="afterEffect">
                                  <p:stCondLst>
                                    <p:cond delay="0"/>
                                  </p:stCondLst>
                                  <p:childTnLst>
                                    <p:set>
                                      <p:cBhvr>
                                        <p:cTn id="16" dur="1" fill="hold">
                                          <p:stCondLst>
                                            <p:cond delay="0"/>
                                          </p:stCondLst>
                                        </p:cTn>
                                        <p:tgtEl>
                                          <p:spTgt spid="17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19"/>
          <p:cNvSpPr txBox="1">
            <a:spLocks noGrp="1"/>
          </p:cNvSpPr>
          <p:nvPr>
            <p:ph type="body" idx="1"/>
          </p:nvPr>
        </p:nvSpPr>
        <p:spPr>
          <a:xfrm>
            <a:off x="1098032" y="1118431"/>
            <a:ext cx="10515600"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800"/>
              <a:buNone/>
            </a:pPr>
            <a:r>
              <a:rPr lang="fr-FR" b="1" u="sng">
                <a:latin typeface="Twentieth Century"/>
                <a:ea typeface="Twentieth Century"/>
                <a:cs typeface="Twentieth Century"/>
                <a:sym typeface="Twentieth Century"/>
              </a:rPr>
              <a:t>LITERATURE QUESTION:</a:t>
            </a:r>
            <a:endParaRPr/>
          </a:p>
          <a:p>
            <a:pPr marL="0" lvl="0" indent="0" algn="l" rtl="0">
              <a:lnSpc>
                <a:spcPct val="90000"/>
              </a:lnSpc>
              <a:spcBef>
                <a:spcPts val="1000"/>
              </a:spcBef>
              <a:spcAft>
                <a:spcPts val="0"/>
              </a:spcAft>
              <a:buClr>
                <a:schemeClr val="dk1"/>
              </a:buClr>
              <a:buSzPts val="2000"/>
              <a:buNone/>
            </a:pPr>
            <a:r>
              <a:rPr lang="fr-FR" sz="2000">
                <a:latin typeface="Twentieth Century"/>
                <a:ea typeface="Twentieth Century"/>
                <a:cs typeface="Twentieth Century"/>
                <a:sym typeface="Twentieth Century"/>
              </a:rPr>
              <a:t>From Edexcel Literary texts booklet</a:t>
            </a:r>
            <a:endParaRPr sz="2000">
              <a:latin typeface="Twentieth Century"/>
              <a:ea typeface="Twentieth Century"/>
              <a:cs typeface="Twentieth Century"/>
              <a:sym typeface="Twentieth Century"/>
            </a:endParaRPr>
          </a:p>
        </p:txBody>
      </p:sp>
      <p:pic>
        <p:nvPicPr>
          <p:cNvPr id="184" name="Google Shape;184;p19"/>
          <p:cNvPicPr preferRelativeResize="0"/>
          <p:nvPr/>
        </p:nvPicPr>
        <p:blipFill rotWithShape="1">
          <a:blip r:embed="rId3">
            <a:alphaModFix/>
          </a:blip>
          <a:srcRect/>
          <a:stretch/>
        </p:blipFill>
        <p:spPr>
          <a:xfrm rot="10800000">
            <a:off x="0" y="0"/>
            <a:ext cx="7883188" cy="1169233"/>
          </a:xfrm>
          <a:prstGeom prst="rect">
            <a:avLst/>
          </a:prstGeom>
          <a:noFill/>
          <a:ln>
            <a:noFill/>
          </a:ln>
        </p:spPr>
      </p:pic>
      <p:sp>
        <p:nvSpPr>
          <p:cNvPr id="185" name="Google Shape;185;p19"/>
          <p:cNvSpPr txBox="1">
            <a:spLocks noGrp="1"/>
          </p:cNvSpPr>
          <p:nvPr>
            <p:ph type="title"/>
          </p:nvPr>
        </p:nvSpPr>
        <p:spPr>
          <a:xfrm>
            <a:off x="838200" y="-74950"/>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Twentieth Century"/>
              <a:buNone/>
            </a:pPr>
            <a:r>
              <a:rPr lang="fr-FR">
                <a:latin typeface="Twentieth Century"/>
                <a:ea typeface="Twentieth Century"/>
                <a:cs typeface="Twentieth Century"/>
                <a:sym typeface="Twentieth Century"/>
              </a:rPr>
              <a:t>3. Les loisirs</a:t>
            </a:r>
            <a:endParaRPr/>
          </a:p>
        </p:txBody>
      </p:sp>
      <p:pic>
        <p:nvPicPr>
          <p:cNvPr id="186" name="Google Shape;186;p19" descr="Une image contenant capture d’écran&#10;&#10;Description générée automatiquement"/>
          <p:cNvPicPr preferRelativeResize="0"/>
          <p:nvPr/>
        </p:nvPicPr>
        <p:blipFill rotWithShape="1">
          <a:blip r:embed="rId4">
            <a:alphaModFix/>
          </a:blip>
          <a:srcRect l="5532" t="28333" r="3848" b="2205"/>
          <a:stretch/>
        </p:blipFill>
        <p:spPr>
          <a:xfrm>
            <a:off x="684550" y="2368446"/>
            <a:ext cx="5551358" cy="4463838"/>
          </a:xfrm>
          <a:prstGeom prst="rect">
            <a:avLst/>
          </a:prstGeom>
          <a:noFill/>
          <a:ln>
            <a:noFill/>
          </a:ln>
        </p:spPr>
      </p:pic>
      <p:pic>
        <p:nvPicPr>
          <p:cNvPr id="187" name="Google Shape;187;p19" descr="Une image contenant capture d’écran&#10;&#10;Description générée automatiquement"/>
          <p:cNvPicPr preferRelativeResize="0"/>
          <p:nvPr/>
        </p:nvPicPr>
        <p:blipFill rotWithShape="1">
          <a:blip r:embed="rId4">
            <a:alphaModFix/>
          </a:blip>
          <a:srcRect l="3059" t="-433" r="8414" b="92872"/>
          <a:stretch/>
        </p:blipFill>
        <p:spPr>
          <a:xfrm>
            <a:off x="684550" y="1906874"/>
            <a:ext cx="5151620" cy="461572"/>
          </a:xfrm>
          <a:prstGeom prst="rect">
            <a:avLst/>
          </a:prstGeom>
          <a:noFill/>
          <a:ln>
            <a:noFill/>
          </a:ln>
        </p:spPr>
      </p:pic>
      <p:pic>
        <p:nvPicPr>
          <p:cNvPr id="188" name="Google Shape;188;p19" descr="Une image contenant capture d’écran&#10;&#10;Description générée automatiquement"/>
          <p:cNvPicPr preferRelativeResize="0"/>
          <p:nvPr/>
        </p:nvPicPr>
        <p:blipFill rotWithShape="1">
          <a:blip r:embed="rId5">
            <a:alphaModFix/>
          </a:blip>
          <a:srcRect/>
          <a:stretch/>
        </p:blipFill>
        <p:spPr>
          <a:xfrm>
            <a:off x="7777399" y="121580"/>
            <a:ext cx="4414601" cy="2407964"/>
          </a:xfrm>
          <a:prstGeom prst="rect">
            <a:avLst/>
          </a:prstGeom>
          <a:noFill/>
          <a:ln>
            <a:noFill/>
          </a:ln>
        </p:spPr>
      </p:pic>
      <p:pic>
        <p:nvPicPr>
          <p:cNvPr id="189" name="Google Shape;189;p19" descr="Une image contenant texte&#10;&#10;Description générée automatiquement"/>
          <p:cNvPicPr preferRelativeResize="0"/>
          <p:nvPr/>
        </p:nvPicPr>
        <p:blipFill rotWithShape="1">
          <a:blip r:embed="rId6">
            <a:alphaModFix/>
          </a:blip>
          <a:srcRect/>
          <a:stretch/>
        </p:blipFill>
        <p:spPr>
          <a:xfrm>
            <a:off x="7777399" y="2454595"/>
            <a:ext cx="4489750" cy="4351338"/>
          </a:xfrm>
          <a:prstGeom prst="rect">
            <a:avLst/>
          </a:prstGeom>
          <a:noFill/>
          <a:ln>
            <a:noFill/>
          </a:ln>
        </p:spPr>
      </p:pic>
      <p:sp>
        <p:nvSpPr>
          <p:cNvPr id="190" name="Google Shape;190;p19"/>
          <p:cNvSpPr txBox="1"/>
          <p:nvPr/>
        </p:nvSpPr>
        <p:spPr>
          <a:xfrm>
            <a:off x="11457488" y="1809029"/>
            <a:ext cx="569626"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3200" b="1">
                <a:solidFill>
                  <a:srgbClr val="C10080"/>
                </a:solidFill>
                <a:latin typeface="Calibri"/>
                <a:ea typeface="Calibri"/>
                <a:cs typeface="Calibri"/>
                <a:sym typeface="Calibri"/>
              </a:rPr>
              <a:t>✓</a:t>
            </a:r>
            <a:endParaRPr/>
          </a:p>
        </p:txBody>
      </p:sp>
      <p:sp>
        <p:nvSpPr>
          <p:cNvPr id="191" name="Google Shape;191;p19"/>
          <p:cNvSpPr txBox="1"/>
          <p:nvPr/>
        </p:nvSpPr>
        <p:spPr>
          <a:xfrm>
            <a:off x="11470175" y="3924605"/>
            <a:ext cx="569626"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3200" b="1">
                <a:solidFill>
                  <a:srgbClr val="C10080"/>
                </a:solidFill>
                <a:latin typeface="Calibri"/>
                <a:ea typeface="Calibri"/>
                <a:cs typeface="Calibri"/>
                <a:sym typeface="Calibri"/>
              </a:rPr>
              <a:t>✓</a:t>
            </a:r>
            <a:endParaRPr/>
          </a:p>
        </p:txBody>
      </p:sp>
      <p:sp>
        <p:nvSpPr>
          <p:cNvPr id="192" name="Google Shape;192;p19"/>
          <p:cNvSpPr txBox="1"/>
          <p:nvPr/>
        </p:nvSpPr>
        <p:spPr>
          <a:xfrm>
            <a:off x="11457488" y="6102270"/>
            <a:ext cx="569626"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3200" b="1">
                <a:solidFill>
                  <a:srgbClr val="C10080"/>
                </a:solidFill>
                <a:latin typeface="Calibri"/>
                <a:ea typeface="Calibri"/>
                <a:cs typeface="Calibri"/>
                <a:sym typeface="Calibri"/>
              </a:rPr>
              <a:t>✓</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0">
                                            <p:txEl>
                                              <p:pRg st="0" end="0"/>
                                            </p:txEl>
                                          </p:spTgt>
                                        </p:tgtEl>
                                        <p:attrNameLst>
                                          <p:attrName>style.visibility</p:attrName>
                                        </p:attrNameLst>
                                      </p:cBhvr>
                                      <p:to>
                                        <p:strVal val="visible"/>
                                      </p:to>
                                    </p:set>
                                    <p:animEffect transition="in" filter="fade">
                                      <p:cBhvr>
                                        <p:cTn id="7" dur="500"/>
                                        <p:tgtEl>
                                          <p:spTgt spid="19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91">
                                            <p:txEl>
                                              <p:pRg st="0" end="0"/>
                                            </p:txEl>
                                          </p:spTgt>
                                        </p:tgtEl>
                                        <p:attrNameLst>
                                          <p:attrName>style.visibility</p:attrName>
                                        </p:attrNameLst>
                                      </p:cBhvr>
                                      <p:to>
                                        <p:strVal val="visible"/>
                                      </p:to>
                                    </p:set>
                                    <p:animEffect transition="in" filter="fade">
                                      <p:cBhvr>
                                        <p:cTn id="12" dur="500"/>
                                        <p:tgtEl>
                                          <p:spTgt spid="19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92">
                                            <p:txEl>
                                              <p:pRg st="0" end="0"/>
                                            </p:txEl>
                                          </p:spTgt>
                                        </p:tgtEl>
                                        <p:attrNameLst>
                                          <p:attrName>style.visibility</p:attrName>
                                        </p:attrNameLst>
                                      </p:cBhvr>
                                      <p:to>
                                        <p:strVal val="visible"/>
                                      </p:to>
                                    </p:set>
                                    <p:animEffect transition="in" filter="fade">
                                      <p:cBhvr>
                                        <p:cTn id="17" dur="500"/>
                                        <p:tgtEl>
                                          <p:spTgt spid="19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20"/>
          <p:cNvSpPr txBox="1">
            <a:spLocks noGrp="1"/>
          </p:cNvSpPr>
          <p:nvPr>
            <p:ph type="body" idx="1"/>
          </p:nvPr>
        </p:nvSpPr>
        <p:spPr>
          <a:xfrm>
            <a:off x="1098032" y="1118431"/>
            <a:ext cx="10515600"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800"/>
              <a:buNone/>
            </a:pPr>
            <a:r>
              <a:rPr lang="fr-FR" b="1" u="sng">
                <a:latin typeface="Twentieth Century"/>
                <a:ea typeface="Twentieth Century"/>
                <a:cs typeface="Twentieth Century"/>
                <a:sym typeface="Twentieth Century"/>
              </a:rPr>
              <a:t>LITERATURE QUESTION:</a:t>
            </a:r>
            <a:endParaRPr/>
          </a:p>
          <a:p>
            <a:pPr marL="0" lvl="0" indent="0" algn="l" rtl="0">
              <a:lnSpc>
                <a:spcPct val="90000"/>
              </a:lnSpc>
              <a:spcBef>
                <a:spcPts val="1000"/>
              </a:spcBef>
              <a:spcAft>
                <a:spcPts val="0"/>
              </a:spcAft>
              <a:buClr>
                <a:schemeClr val="dk1"/>
              </a:buClr>
              <a:buSzPts val="2000"/>
              <a:buNone/>
            </a:pPr>
            <a:r>
              <a:rPr lang="fr-FR" sz="2000">
                <a:latin typeface="Twentieth Century"/>
                <a:ea typeface="Twentieth Century"/>
                <a:cs typeface="Twentieth Century"/>
                <a:sym typeface="Twentieth Century"/>
              </a:rPr>
              <a:t>From Edexcel Literary texts booklet</a:t>
            </a:r>
            <a:endParaRPr sz="2000">
              <a:latin typeface="Twentieth Century"/>
              <a:ea typeface="Twentieth Century"/>
              <a:cs typeface="Twentieth Century"/>
              <a:sym typeface="Twentieth Century"/>
            </a:endParaRPr>
          </a:p>
        </p:txBody>
      </p:sp>
      <p:pic>
        <p:nvPicPr>
          <p:cNvPr id="199" name="Google Shape;199;p20"/>
          <p:cNvPicPr preferRelativeResize="0"/>
          <p:nvPr/>
        </p:nvPicPr>
        <p:blipFill rotWithShape="1">
          <a:blip r:embed="rId3">
            <a:alphaModFix/>
          </a:blip>
          <a:srcRect/>
          <a:stretch/>
        </p:blipFill>
        <p:spPr>
          <a:xfrm rot="10800000">
            <a:off x="0" y="0"/>
            <a:ext cx="7883188" cy="1169233"/>
          </a:xfrm>
          <a:prstGeom prst="rect">
            <a:avLst/>
          </a:prstGeom>
          <a:noFill/>
          <a:ln>
            <a:noFill/>
          </a:ln>
        </p:spPr>
      </p:pic>
      <p:sp>
        <p:nvSpPr>
          <p:cNvPr id="200" name="Google Shape;200;p20"/>
          <p:cNvSpPr txBox="1">
            <a:spLocks noGrp="1"/>
          </p:cNvSpPr>
          <p:nvPr>
            <p:ph type="title"/>
          </p:nvPr>
        </p:nvSpPr>
        <p:spPr>
          <a:xfrm>
            <a:off x="838200" y="-74950"/>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Twentieth Century"/>
              <a:buNone/>
            </a:pPr>
            <a:r>
              <a:rPr lang="fr-FR">
                <a:latin typeface="Twentieth Century"/>
                <a:ea typeface="Twentieth Century"/>
                <a:cs typeface="Twentieth Century"/>
                <a:sym typeface="Twentieth Century"/>
              </a:rPr>
              <a:t>3. Les loisirs</a:t>
            </a:r>
            <a:endParaRPr/>
          </a:p>
        </p:txBody>
      </p:sp>
      <p:pic>
        <p:nvPicPr>
          <p:cNvPr id="201" name="Google Shape;201;p20" descr="Une image contenant capture d’écran&#10;&#10;Description générée automatiquement"/>
          <p:cNvPicPr preferRelativeResize="0"/>
          <p:nvPr/>
        </p:nvPicPr>
        <p:blipFill rotWithShape="1">
          <a:blip r:embed="rId4">
            <a:alphaModFix/>
          </a:blip>
          <a:srcRect l="5532" t="28333" r="3848" b="2205"/>
          <a:stretch/>
        </p:blipFill>
        <p:spPr>
          <a:xfrm>
            <a:off x="684550" y="2368446"/>
            <a:ext cx="5551358" cy="4463838"/>
          </a:xfrm>
          <a:prstGeom prst="rect">
            <a:avLst/>
          </a:prstGeom>
          <a:noFill/>
          <a:ln>
            <a:noFill/>
          </a:ln>
        </p:spPr>
      </p:pic>
      <p:pic>
        <p:nvPicPr>
          <p:cNvPr id="202" name="Google Shape;202;p20" descr="Une image contenant capture d’écran&#10;&#10;Description générée automatiquement"/>
          <p:cNvPicPr preferRelativeResize="0"/>
          <p:nvPr/>
        </p:nvPicPr>
        <p:blipFill rotWithShape="1">
          <a:blip r:embed="rId4">
            <a:alphaModFix/>
          </a:blip>
          <a:srcRect l="3059" t="-433" r="8414" b="92872"/>
          <a:stretch/>
        </p:blipFill>
        <p:spPr>
          <a:xfrm>
            <a:off x="684550" y="1906874"/>
            <a:ext cx="5151620" cy="461572"/>
          </a:xfrm>
          <a:prstGeom prst="rect">
            <a:avLst/>
          </a:prstGeom>
          <a:noFill/>
          <a:ln>
            <a:noFill/>
          </a:ln>
        </p:spPr>
      </p:pic>
      <p:pic>
        <p:nvPicPr>
          <p:cNvPr id="203" name="Google Shape;203;p20" descr="Une image contenant texte&#10;&#10;Description générée automatiquement"/>
          <p:cNvPicPr preferRelativeResize="0"/>
          <p:nvPr/>
        </p:nvPicPr>
        <p:blipFill rotWithShape="1">
          <a:blip r:embed="rId5">
            <a:alphaModFix/>
          </a:blip>
          <a:srcRect/>
          <a:stretch/>
        </p:blipFill>
        <p:spPr>
          <a:xfrm>
            <a:off x="7285220" y="2165030"/>
            <a:ext cx="4906780" cy="4648528"/>
          </a:xfrm>
          <a:prstGeom prst="rect">
            <a:avLst/>
          </a:prstGeom>
          <a:noFill/>
          <a:ln>
            <a:noFill/>
          </a:ln>
        </p:spPr>
      </p:pic>
      <p:sp>
        <p:nvSpPr>
          <p:cNvPr id="204" name="Google Shape;204;p20"/>
          <p:cNvSpPr txBox="1"/>
          <p:nvPr/>
        </p:nvSpPr>
        <p:spPr>
          <a:xfrm>
            <a:off x="11353800" y="3538952"/>
            <a:ext cx="569626"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3200" b="1">
                <a:solidFill>
                  <a:srgbClr val="C10080"/>
                </a:solidFill>
                <a:latin typeface="Calibri"/>
                <a:ea typeface="Calibri"/>
                <a:cs typeface="Calibri"/>
                <a:sym typeface="Calibri"/>
              </a:rPr>
              <a:t>✓</a:t>
            </a:r>
            <a:endParaRPr/>
          </a:p>
        </p:txBody>
      </p:sp>
      <p:sp>
        <p:nvSpPr>
          <p:cNvPr id="205" name="Google Shape;205;p20"/>
          <p:cNvSpPr txBox="1"/>
          <p:nvPr/>
        </p:nvSpPr>
        <p:spPr>
          <a:xfrm>
            <a:off x="11353800" y="5038144"/>
            <a:ext cx="569626"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3200" b="1">
                <a:solidFill>
                  <a:srgbClr val="C10080"/>
                </a:solidFill>
                <a:latin typeface="Calibri"/>
                <a:ea typeface="Calibri"/>
                <a:cs typeface="Calibri"/>
                <a:sym typeface="Calibri"/>
              </a:rPr>
              <a:t>✓</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4">
                                            <p:txEl>
                                              <p:pRg st="0" end="0"/>
                                            </p:txEl>
                                          </p:spTgt>
                                        </p:tgtEl>
                                        <p:attrNameLst>
                                          <p:attrName>style.visibility</p:attrName>
                                        </p:attrNameLst>
                                      </p:cBhvr>
                                      <p:to>
                                        <p:strVal val="visible"/>
                                      </p:to>
                                    </p:set>
                                    <p:animEffect transition="in" filter="fade">
                                      <p:cBhvr>
                                        <p:cTn id="7" dur="500"/>
                                        <p:tgtEl>
                                          <p:spTgt spid="20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5">
                                            <p:txEl>
                                              <p:pRg st="0" end="0"/>
                                            </p:txEl>
                                          </p:spTgt>
                                        </p:tgtEl>
                                        <p:attrNameLst>
                                          <p:attrName>style.visibility</p:attrName>
                                        </p:attrNameLst>
                                      </p:cBhvr>
                                      <p:to>
                                        <p:strVal val="visible"/>
                                      </p:to>
                                    </p:set>
                                    <p:animEffect transition="in" filter="fade">
                                      <p:cBhvr>
                                        <p:cTn id="12" dur="500"/>
                                        <p:tgtEl>
                                          <p:spTgt spid="20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pic>
        <p:nvPicPr>
          <p:cNvPr id="210" name="Google Shape;210;p21"/>
          <p:cNvPicPr preferRelativeResize="0"/>
          <p:nvPr/>
        </p:nvPicPr>
        <p:blipFill rotWithShape="1">
          <a:blip r:embed="rId3">
            <a:alphaModFix/>
          </a:blip>
          <a:srcRect/>
          <a:stretch/>
        </p:blipFill>
        <p:spPr>
          <a:xfrm rot="10800000">
            <a:off x="0" y="0"/>
            <a:ext cx="7883188" cy="1169233"/>
          </a:xfrm>
          <a:prstGeom prst="rect">
            <a:avLst/>
          </a:prstGeom>
          <a:noFill/>
          <a:ln>
            <a:noFill/>
          </a:ln>
        </p:spPr>
      </p:pic>
      <p:sp>
        <p:nvSpPr>
          <p:cNvPr id="211" name="Google Shape;211;p21"/>
          <p:cNvSpPr txBox="1">
            <a:spLocks noGrp="1"/>
          </p:cNvSpPr>
          <p:nvPr>
            <p:ph type="title"/>
          </p:nvPr>
        </p:nvSpPr>
        <p:spPr>
          <a:xfrm>
            <a:off x="1197963" y="-74950"/>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Twentieth Century"/>
              <a:buNone/>
            </a:pPr>
            <a:r>
              <a:rPr lang="fr-FR">
                <a:latin typeface="Twentieth Century"/>
                <a:ea typeface="Twentieth Century"/>
                <a:cs typeface="Twentieth Century"/>
                <a:sym typeface="Twentieth Century"/>
              </a:rPr>
              <a:t>4. Traditions &amp; Festivals</a:t>
            </a:r>
            <a:endParaRPr/>
          </a:p>
        </p:txBody>
      </p:sp>
      <p:sp>
        <p:nvSpPr>
          <p:cNvPr id="212" name="Google Shape;212;p21"/>
          <p:cNvSpPr txBox="1">
            <a:spLocks noGrp="1"/>
          </p:cNvSpPr>
          <p:nvPr>
            <p:ph type="body" idx="1"/>
          </p:nvPr>
        </p:nvSpPr>
        <p:spPr>
          <a:xfrm>
            <a:off x="869429" y="1553512"/>
            <a:ext cx="11172668" cy="5532438"/>
          </a:xfrm>
          <a:prstGeom prst="rect">
            <a:avLst/>
          </a:prstGeom>
          <a:noFill/>
          <a:ln>
            <a:noFill/>
          </a:ln>
        </p:spPr>
        <p:txBody>
          <a:bodyPr spcFirstLastPara="1" wrap="square" lIns="91425" tIns="45700" rIns="91425" bIns="45700" anchor="t" anchorCtr="0">
            <a:normAutofit/>
          </a:bodyPr>
          <a:lstStyle/>
          <a:p>
            <a:pPr marL="514350" lvl="0" indent="-514350" algn="l" rtl="0">
              <a:lnSpc>
                <a:spcPct val="120000"/>
              </a:lnSpc>
              <a:spcBef>
                <a:spcPts val="0"/>
              </a:spcBef>
              <a:spcAft>
                <a:spcPts val="0"/>
              </a:spcAft>
              <a:buClr>
                <a:schemeClr val="dk1"/>
              </a:buClr>
              <a:buSzPts val="2800"/>
              <a:buFont typeface="Calibri"/>
              <a:buAutoNum type="arabicPeriod"/>
            </a:pPr>
            <a:r>
              <a:rPr lang="fr-FR">
                <a:latin typeface="Twentieth Century"/>
                <a:ea typeface="Twentieth Century"/>
                <a:cs typeface="Twentieth Century"/>
                <a:sym typeface="Twentieth Century"/>
              </a:rPr>
              <a:t>Noël en France commence le 24 décembre avec le Réveillon.</a:t>
            </a:r>
            <a:endParaRPr/>
          </a:p>
          <a:p>
            <a:pPr marL="514350" lvl="0" indent="-514350" algn="l" rtl="0">
              <a:lnSpc>
                <a:spcPct val="120000"/>
              </a:lnSpc>
              <a:spcBef>
                <a:spcPts val="1000"/>
              </a:spcBef>
              <a:spcAft>
                <a:spcPts val="0"/>
              </a:spcAft>
              <a:buClr>
                <a:schemeClr val="dk1"/>
              </a:buClr>
              <a:buSzPts val="2800"/>
              <a:buFont typeface="Calibri"/>
              <a:buAutoNum type="arabicPeriod"/>
            </a:pPr>
            <a:r>
              <a:rPr lang="fr-FR">
                <a:latin typeface="Twentieth Century"/>
                <a:ea typeface="Twentieth Century"/>
                <a:cs typeface="Twentieth Century"/>
                <a:sym typeface="Twentieth Century"/>
              </a:rPr>
              <a:t>En France, pour l’Epiphanie, on mange la galette des rois, un gâteau à base de pâte feuilletée et de frangipane. Celui qui trouve la fève remporte la couronne !</a:t>
            </a:r>
            <a:endParaRPr/>
          </a:p>
          <a:p>
            <a:pPr marL="514350" lvl="0" indent="-514350" algn="l" rtl="0">
              <a:lnSpc>
                <a:spcPct val="120000"/>
              </a:lnSpc>
              <a:spcBef>
                <a:spcPts val="1000"/>
              </a:spcBef>
              <a:spcAft>
                <a:spcPts val="0"/>
              </a:spcAft>
              <a:buClr>
                <a:schemeClr val="dk1"/>
              </a:buClr>
              <a:buSzPts val="2800"/>
              <a:buFont typeface="Calibri"/>
              <a:buAutoNum type="arabicPeriod"/>
            </a:pPr>
            <a:r>
              <a:rPr lang="fr-FR">
                <a:latin typeface="Twentieth Century"/>
                <a:ea typeface="Twentieth Century"/>
                <a:cs typeface="Twentieth Century"/>
                <a:sym typeface="Twentieth Century"/>
              </a:rPr>
              <a:t>Le premier mai est un jour férié en France. C’est la fête du Travail. On s’offre du muguet qui porte bonheur.</a:t>
            </a:r>
            <a:endParaRPr/>
          </a:p>
          <a:p>
            <a:pPr marL="514350" lvl="0" indent="-514350" algn="l" rtl="0">
              <a:lnSpc>
                <a:spcPct val="120000"/>
              </a:lnSpc>
              <a:spcBef>
                <a:spcPts val="1000"/>
              </a:spcBef>
              <a:spcAft>
                <a:spcPts val="0"/>
              </a:spcAft>
              <a:buClr>
                <a:schemeClr val="dk1"/>
              </a:buClr>
              <a:buSzPts val="2800"/>
              <a:buFont typeface="Calibri"/>
              <a:buAutoNum type="arabicPeriod"/>
            </a:pPr>
            <a:r>
              <a:rPr lang="fr-FR">
                <a:latin typeface="Twentieth Century"/>
                <a:ea typeface="Twentieth Century"/>
                <a:cs typeface="Twentieth Century"/>
                <a:sym typeface="Twentieth Century"/>
              </a:rPr>
              <a:t>J’adore regarder le défilé militaire du 14 juillet.</a:t>
            </a:r>
            <a:endParaRPr/>
          </a:p>
          <a:p>
            <a:pPr marL="514350" lvl="0" indent="-514350" algn="l" rtl="0">
              <a:lnSpc>
                <a:spcPct val="120000"/>
              </a:lnSpc>
              <a:spcBef>
                <a:spcPts val="1000"/>
              </a:spcBef>
              <a:spcAft>
                <a:spcPts val="0"/>
              </a:spcAft>
              <a:buClr>
                <a:schemeClr val="dk1"/>
              </a:buClr>
              <a:buSzPts val="2800"/>
              <a:buFont typeface="Calibri"/>
              <a:buAutoNum type="arabicPeriod"/>
            </a:pPr>
            <a:r>
              <a:rPr lang="fr-FR">
                <a:latin typeface="Twentieth Century"/>
                <a:ea typeface="Twentieth Century"/>
                <a:cs typeface="Twentieth Century"/>
                <a:sym typeface="Twentieth Century"/>
              </a:rPr>
              <a:t>Le festival des Eurockéennes se tient en juillet depuis 1989 et attire plus de 130 000 visiteurs tous les ans.</a:t>
            </a:r>
            <a:endParaRPr/>
          </a:p>
          <a:p>
            <a:pPr marL="514350" lvl="0" indent="-336550" algn="l" rtl="0">
              <a:lnSpc>
                <a:spcPct val="120000"/>
              </a:lnSpc>
              <a:spcBef>
                <a:spcPts val="1000"/>
              </a:spcBef>
              <a:spcAft>
                <a:spcPts val="0"/>
              </a:spcAft>
              <a:buClr>
                <a:schemeClr val="dk1"/>
              </a:buClr>
              <a:buSzPts val="2800"/>
              <a:buFont typeface="Calibri"/>
              <a:buNone/>
            </a:pPr>
            <a:endParaRPr>
              <a:latin typeface="Twentieth Century"/>
              <a:ea typeface="Twentieth Century"/>
              <a:cs typeface="Twentieth Century"/>
              <a:sym typeface="Twentieth Century"/>
            </a:endParaRPr>
          </a:p>
        </p:txBody>
      </p:sp>
      <p:sp>
        <p:nvSpPr>
          <p:cNvPr id="213" name="Google Shape;213;p21"/>
          <p:cNvSpPr/>
          <p:nvPr/>
        </p:nvSpPr>
        <p:spPr>
          <a:xfrm>
            <a:off x="10394787" y="1213019"/>
            <a:ext cx="1517335" cy="1030814"/>
          </a:xfrm>
          <a:prstGeom prst="triangle">
            <a:avLst>
              <a:gd name="adj" fmla="val 50000"/>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4" name="Google Shape;214;p21"/>
          <p:cNvSpPr/>
          <p:nvPr/>
        </p:nvSpPr>
        <p:spPr>
          <a:xfrm rot="10800000" flipH="1">
            <a:off x="10394587" y="124236"/>
            <a:ext cx="1517335" cy="1030814"/>
          </a:xfrm>
          <a:prstGeom prst="triangle">
            <a:avLst>
              <a:gd name="adj" fmla="val 50000"/>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5" name="Google Shape;215;p21"/>
          <p:cNvSpPr/>
          <p:nvPr/>
        </p:nvSpPr>
        <p:spPr>
          <a:xfrm rot="-5400000">
            <a:off x="10645274" y="1637574"/>
            <a:ext cx="1054786" cy="45719"/>
          </a:xfrm>
          <a:prstGeom prst="homePlate">
            <a:avLst>
              <a:gd name="adj" fmla="val 50000"/>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6" name="Google Shape;216;p21"/>
          <p:cNvSpPr/>
          <p:nvPr/>
        </p:nvSpPr>
        <p:spPr>
          <a:xfrm>
            <a:off x="10377291" y="101092"/>
            <a:ext cx="1590754" cy="2133545"/>
          </a:xfrm>
          <a:prstGeom prst="flowChartCollate">
            <a:avLst/>
          </a:prstGeom>
          <a:noFill/>
          <a:ln w="571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217" name="Google Shape;217;p21"/>
          <p:cNvSpPr txBox="1"/>
          <p:nvPr/>
        </p:nvSpPr>
        <p:spPr>
          <a:xfrm>
            <a:off x="10441892" y="91896"/>
            <a:ext cx="1461551"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fr-FR" sz="1800">
                <a:solidFill>
                  <a:schemeClr val="dk1"/>
                </a:solidFill>
                <a:latin typeface="Calibri"/>
                <a:ea typeface="Calibri"/>
                <a:cs typeface="Calibri"/>
                <a:sym typeface="Calibri"/>
              </a:rPr>
              <a:t>4 minutes</a:t>
            </a:r>
            <a:endParaRPr/>
          </a:p>
        </p:txBody>
      </p:sp>
      <p:sp>
        <p:nvSpPr>
          <p:cNvPr id="218" name="Google Shape;218;p21"/>
          <p:cNvSpPr txBox="1"/>
          <p:nvPr/>
        </p:nvSpPr>
        <p:spPr>
          <a:xfrm>
            <a:off x="10599006" y="1553512"/>
            <a:ext cx="1517334"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4800">
                <a:solidFill>
                  <a:schemeClr val="dk1"/>
                </a:solidFill>
                <a:latin typeface="Calibri"/>
                <a:ea typeface="Calibri"/>
                <a:cs typeface="Calibri"/>
                <a:sym typeface="Calibri"/>
              </a:rPr>
              <a:t>End</a:t>
            </a:r>
            <a:endParaRPr/>
          </a:p>
        </p:txBody>
      </p:sp>
      <p:grpSp>
        <p:nvGrpSpPr>
          <p:cNvPr id="219" name="Google Shape;219;p21"/>
          <p:cNvGrpSpPr/>
          <p:nvPr/>
        </p:nvGrpSpPr>
        <p:grpSpPr>
          <a:xfrm>
            <a:off x="8876913" y="382022"/>
            <a:ext cx="1461551" cy="830997"/>
            <a:chOff x="439416" y="4383735"/>
            <a:chExt cx="2082646" cy="1248482"/>
          </a:xfrm>
        </p:grpSpPr>
        <p:pic>
          <p:nvPicPr>
            <p:cNvPr id="220" name="Google Shape;220;p21"/>
            <p:cNvPicPr preferRelativeResize="0"/>
            <p:nvPr/>
          </p:nvPicPr>
          <p:blipFill rotWithShape="1">
            <a:blip r:embed="rId4">
              <a:alphaModFix/>
            </a:blip>
            <a:srcRect/>
            <a:stretch/>
          </p:blipFill>
          <p:spPr>
            <a:xfrm>
              <a:off x="439416" y="4383735"/>
              <a:ext cx="1412611" cy="885825"/>
            </a:xfrm>
            <a:prstGeom prst="roundRect">
              <a:avLst>
                <a:gd name="adj" fmla="val 16667"/>
              </a:avLst>
            </a:prstGeom>
            <a:noFill/>
            <a:ln w="57150" cap="flat" cmpd="sng">
              <a:solidFill>
                <a:schemeClr val="dk1"/>
              </a:solidFill>
              <a:prstDash val="solid"/>
              <a:round/>
              <a:headEnd type="none" w="sm" len="sm"/>
              <a:tailEnd type="none" w="sm" len="sm"/>
            </a:ln>
            <a:effectLst>
              <a:outerShdw blurRad="76200" dist="38100" dir="7800000" algn="tl" rotWithShape="0">
                <a:srgbClr val="000000">
                  <a:alpha val="40000"/>
                </a:srgbClr>
              </a:outerShdw>
            </a:effectLst>
          </p:spPr>
        </p:pic>
        <p:pic>
          <p:nvPicPr>
            <p:cNvPr id="221" name="Google Shape;221;p21"/>
            <p:cNvPicPr preferRelativeResize="0"/>
            <p:nvPr/>
          </p:nvPicPr>
          <p:blipFill rotWithShape="1">
            <a:blip r:embed="rId5">
              <a:alphaModFix/>
            </a:blip>
            <a:srcRect l="9834" t="13796" r="10834" b="14262"/>
            <a:stretch/>
          </p:blipFill>
          <p:spPr>
            <a:xfrm>
              <a:off x="1131284" y="4732302"/>
              <a:ext cx="1390778" cy="899915"/>
            </a:xfrm>
            <a:prstGeom prst="roundRect">
              <a:avLst>
                <a:gd name="adj" fmla="val 16667"/>
              </a:avLst>
            </a:prstGeom>
            <a:noFill/>
            <a:ln w="57150" cap="flat" cmpd="sng">
              <a:solidFill>
                <a:schemeClr val="dk1"/>
              </a:solidFill>
              <a:prstDash val="solid"/>
              <a:round/>
              <a:headEnd type="none" w="sm" len="sm"/>
              <a:tailEnd type="none" w="sm" len="sm"/>
            </a:ln>
            <a:effectLst>
              <a:outerShdw blurRad="76200" dist="38100" dir="7800000" algn="tl" rotWithShape="0">
                <a:srgbClr val="000000">
                  <a:alpha val="40000"/>
                </a:srgbClr>
              </a:outerShdw>
            </a:effectLst>
          </p:spPr>
        </p:pic>
      </p:grpSp>
      <p:pic>
        <p:nvPicPr>
          <p:cNvPr id="222" name="Google Shape;222;p21"/>
          <p:cNvPicPr preferRelativeResize="0"/>
          <p:nvPr/>
        </p:nvPicPr>
        <p:blipFill rotWithShape="1">
          <a:blip r:embed="rId6">
            <a:alphaModFix/>
          </a:blip>
          <a:srcRect/>
          <a:stretch/>
        </p:blipFill>
        <p:spPr>
          <a:xfrm>
            <a:off x="9840441" y="6415791"/>
            <a:ext cx="3151632" cy="54254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0"/>
                                        <p:tgtEl>
                                          <p:spTgt spid="214"/>
                                        </p:tgtEl>
                                      </p:cBhvr>
                                    </p:animEffect>
                                    <p:set>
                                      <p:cBhvr>
                                        <p:cTn id="7" dur="1" fill="hold">
                                          <p:stCondLst>
                                            <p:cond delay="5000"/>
                                          </p:stCondLst>
                                        </p:cTn>
                                        <p:tgtEl>
                                          <p:spTgt spid="214"/>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213"/>
                                        </p:tgtEl>
                                        <p:attrNameLst>
                                          <p:attrName>style.visibility</p:attrName>
                                        </p:attrNameLst>
                                      </p:cBhvr>
                                      <p:to>
                                        <p:strVal val="visible"/>
                                      </p:to>
                                    </p:set>
                                    <p:animEffect transition="in" filter="fade">
                                      <p:cBhvr>
                                        <p:cTn id="10" dur="5000"/>
                                        <p:tgtEl>
                                          <p:spTgt spid="213"/>
                                        </p:tgtEl>
                                      </p:cBhvr>
                                    </p:animEffect>
                                  </p:childTnLst>
                                </p:cTn>
                              </p:par>
                              <p:par>
                                <p:cTn id="11" presetID="10" presetClass="entr" presetSubtype="0" fill="hold" nodeType="withEffect">
                                  <p:stCondLst>
                                    <p:cond delay="0"/>
                                  </p:stCondLst>
                                  <p:childTnLst>
                                    <p:set>
                                      <p:cBhvr>
                                        <p:cTn id="12" dur="1" fill="hold">
                                          <p:stCondLst>
                                            <p:cond delay="0"/>
                                          </p:stCondLst>
                                        </p:cTn>
                                        <p:tgtEl>
                                          <p:spTgt spid="215"/>
                                        </p:tgtEl>
                                        <p:attrNameLst>
                                          <p:attrName>style.visibility</p:attrName>
                                        </p:attrNameLst>
                                      </p:cBhvr>
                                      <p:to>
                                        <p:strVal val="visible"/>
                                      </p:to>
                                    </p:set>
                                    <p:animEffect transition="in" filter="fade">
                                      <p:cBhvr>
                                        <p:cTn id="13" dur="500"/>
                                        <p:tgtEl>
                                          <p:spTgt spid="215"/>
                                        </p:tgtEl>
                                      </p:cBhvr>
                                    </p:animEffect>
                                  </p:childTnLst>
                                </p:cTn>
                              </p:par>
                            </p:childTnLst>
                          </p:cTn>
                        </p:par>
                        <p:par>
                          <p:cTn id="14" fill="hold">
                            <p:stCondLst>
                              <p:cond delay="5000"/>
                            </p:stCondLst>
                            <p:childTnLst>
                              <p:par>
                                <p:cTn id="15" presetID="1" presetClass="entr" presetSubtype="0" fill="hold" nodeType="afterEffect">
                                  <p:stCondLst>
                                    <p:cond delay="0"/>
                                  </p:stCondLst>
                                  <p:childTnLst>
                                    <p:set>
                                      <p:cBhvr>
                                        <p:cTn id="16" dur="1" fill="hold">
                                          <p:stCondLst>
                                            <p:cond delay="0"/>
                                          </p:stCondLst>
                                        </p:cTn>
                                        <p:tgtEl>
                                          <p:spTgt spid="2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hèm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1318</Words>
  <Application>Microsoft Office PowerPoint</Application>
  <PresentationFormat>Widescreen</PresentationFormat>
  <Paragraphs>133</Paragraphs>
  <Slides>11</Slides>
  <Notes>11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Twentieth Century</vt:lpstr>
      <vt:lpstr>Inter</vt:lpstr>
      <vt:lpstr>Calibri</vt:lpstr>
      <vt:lpstr>Arial</vt:lpstr>
      <vt:lpstr>Thème Office</vt:lpstr>
      <vt:lpstr>PowerPoint Presentation</vt:lpstr>
      <vt:lpstr>1. Moi, ma famille et mes amis</vt:lpstr>
      <vt:lpstr>1. Moi, ma famille et mes amis</vt:lpstr>
      <vt:lpstr>2. La technologie</vt:lpstr>
      <vt:lpstr>PowerPoint Presentation</vt:lpstr>
      <vt:lpstr>3. Les loisirs</vt:lpstr>
      <vt:lpstr>3. Les loisirs</vt:lpstr>
      <vt:lpstr>3. Les loisirs</vt:lpstr>
      <vt:lpstr>4. Traditions &amp; Festivals</vt:lpstr>
      <vt:lpstr>4. Traditions &amp; Festivals</vt:lpstr>
      <vt:lpstr>What did I learn today?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Lindsey Edwards</dc:creator>
  <cp:lastModifiedBy>Lindsey Edwards</cp:lastModifiedBy>
  <cp:revision>1</cp:revision>
  <dcterms:modified xsi:type="dcterms:W3CDTF">2025-11-12T14:49:03Z</dcterms:modified>
</cp:coreProperties>
</file>