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39C3B0C-BE6E-46FB-BA4D-0F47F4D71530}">
  <a:tblStyle styleId="{939C3B0C-BE6E-46FB-BA4D-0F47F4D7153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ZPVwgnp3dAc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148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Financial resources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Income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Poverty</a:t>
            </a:r>
            <a:endParaRPr/>
          </a:p>
          <a:p>
            <a:pPr indent="0" lvl="0" marL="342900" rtl="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t/>
            </a:r>
            <a:endParaRPr b="0" i="0" sz="5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Money makes a difference to health</a:t>
            </a:r>
            <a:endParaRPr/>
          </a:p>
        </p:txBody>
      </p:sp>
      <p:pic>
        <p:nvPicPr>
          <p:cNvPr descr="jobsanger: CEO Pay - It's Beyond Outrageous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0" y="1582737"/>
            <a:ext cx="3113087" cy="361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" name="Google Shape;147;p22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{939C3B0C-BE6E-46FB-BA4D-0F47F4D71530}</a:tableStyleId>
              </a:tblPr>
              <a:tblGrid>
                <a:gridCol w="4548175"/>
                <a:gridCol w="4214800"/>
              </a:tblGrid>
              <a:tr h="5826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Poverty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16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Poverty means..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many kids live in poverty?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6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Absolute poverty means….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Relative poverty means…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63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1" i="0" lang="en-US" sz="3200" u="sng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possible results of poverty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miss out on school…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</a:tr>
              <a:tr h="116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cant afford warm..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 Never have…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</a:tr>
              <a:tr h="1163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 do less well at 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Earn less when they are </a:t>
                      </a:r>
                      <a:endParaRPr b="0" i="0" sz="16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sp>
        <p:nvSpPr>
          <p:cNvPr id="148" name="Google Shape;148;p22"/>
          <p:cNvSpPr txBox="1"/>
          <p:nvPr/>
        </p:nvSpPr>
        <p:spPr>
          <a:xfrm>
            <a:off x="533400" y="11430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money</a:t>
            </a:r>
            <a:endParaRPr/>
          </a:p>
        </p:txBody>
      </p:sp>
      <p:sp>
        <p:nvSpPr>
          <p:cNvPr id="149" name="Google Shape;149;p22"/>
          <p:cNvSpPr txBox="1"/>
          <p:nvPr/>
        </p:nvSpPr>
        <p:spPr>
          <a:xfrm>
            <a:off x="6324600" y="12954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3.9 Million</a:t>
            </a:r>
            <a:endParaRPr/>
          </a:p>
        </p:txBody>
      </p:sp>
      <p:sp>
        <p:nvSpPr>
          <p:cNvPr id="150" name="Google Shape;150;p22"/>
          <p:cNvSpPr txBox="1"/>
          <p:nvPr/>
        </p:nvSpPr>
        <p:spPr>
          <a:xfrm>
            <a:off x="228600" y="2381250"/>
            <a:ext cx="4191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Cant afford basics</a:t>
            </a:r>
            <a:endParaRPr/>
          </a:p>
        </p:txBody>
      </p:sp>
      <p:sp>
        <p:nvSpPr>
          <p:cNvPr id="151" name="Google Shape;151;p22"/>
          <p:cNvSpPr txBox="1"/>
          <p:nvPr/>
        </p:nvSpPr>
        <p:spPr>
          <a:xfrm>
            <a:off x="4724400" y="2381250"/>
            <a:ext cx="4419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Lots less than others</a:t>
            </a:r>
            <a:endParaRPr/>
          </a:p>
        </p:txBody>
      </p:sp>
      <p:sp>
        <p:nvSpPr>
          <p:cNvPr id="152" name="Google Shape;152;p22"/>
          <p:cNvSpPr txBox="1"/>
          <p:nvPr/>
        </p:nvSpPr>
        <p:spPr>
          <a:xfrm>
            <a:off x="5105400" y="3478212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Trips</a:t>
            </a:r>
            <a:endParaRPr/>
          </a:p>
        </p:txBody>
      </p:sp>
      <p:sp>
        <p:nvSpPr>
          <p:cNvPr id="153" name="Google Shape;153;p22"/>
          <p:cNvSpPr txBox="1"/>
          <p:nvPr/>
        </p:nvSpPr>
        <p:spPr>
          <a:xfrm>
            <a:off x="914400" y="4556125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clothes</a:t>
            </a:r>
            <a:endParaRPr/>
          </a:p>
        </p:txBody>
      </p:sp>
      <p:sp>
        <p:nvSpPr>
          <p:cNvPr id="154" name="Google Shape;154;p22"/>
          <p:cNvSpPr txBox="1"/>
          <p:nvPr/>
        </p:nvSpPr>
        <p:spPr>
          <a:xfrm>
            <a:off x="5105400" y="4575175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sleepovers</a:t>
            </a:r>
            <a:endParaRPr/>
          </a:p>
        </p:txBody>
      </p:sp>
      <p:sp>
        <p:nvSpPr>
          <p:cNvPr id="155" name="Google Shape;155;p22"/>
          <p:cNvSpPr txBox="1"/>
          <p:nvPr/>
        </p:nvSpPr>
        <p:spPr>
          <a:xfrm>
            <a:off x="2171700" y="5910262"/>
            <a:ext cx="3276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school</a:t>
            </a:r>
            <a:endParaRPr/>
          </a:p>
        </p:txBody>
      </p:sp>
      <p:sp>
        <p:nvSpPr>
          <p:cNvPr id="156" name="Google Shape;156;p22"/>
          <p:cNvSpPr txBox="1"/>
          <p:nvPr/>
        </p:nvSpPr>
        <p:spPr>
          <a:xfrm>
            <a:off x="5448300" y="582295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adults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0742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0875" y="2170112"/>
            <a:ext cx="4662487" cy="301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00" y="2438400"/>
            <a:ext cx="38100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6106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91600" cy="6646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81000"/>
            <a:ext cx="8991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7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Financial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7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https://www.youtube.com/watch?v=ZPVwgnp3dAc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148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Financial resources</a:t>
            </a:r>
            <a:endParaRPr/>
          </a:p>
        </p:txBody>
      </p:sp>
      <p:sp>
        <p:nvSpPr>
          <p:cNvPr id="191" name="Google Shape;191;p28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Income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Char char="•"/>
            </a:pPr>
            <a:r>
              <a:rPr b="0" i="0" lang="en-US" sz="5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Poverty</a:t>
            </a:r>
            <a:endParaRPr/>
          </a:p>
          <a:p>
            <a:pPr indent="0" lvl="0" marL="342900" rtl="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t/>
            </a:r>
            <a:endParaRPr b="0" i="0" sz="5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Money makes a difference to health</a:t>
            </a:r>
            <a:endParaRPr/>
          </a:p>
        </p:txBody>
      </p:sp>
      <p:pic>
        <p:nvPicPr>
          <p:cNvPr descr="jobsanger: CEO Pay - It's Beyond Outrageous" id="193" name="Google Shape;1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0" y="1582737"/>
            <a:ext cx="3113087" cy="361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999537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0025" y="2286000"/>
            <a:ext cx="4600575" cy="41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0600" y="2438400"/>
            <a:ext cx="4114800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0"/>
            <a:ext cx="8726487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16"/>
          <p:cNvGraphicFramePr/>
          <p:nvPr/>
        </p:nvGraphicFramePr>
        <p:xfrm>
          <a:off x="3048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{939C3B0C-BE6E-46FB-BA4D-0F47F4D71530}</a:tableStyleId>
              </a:tblPr>
              <a:tblGrid>
                <a:gridCol w="4191000"/>
                <a:gridCol w="152400"/>
                <a:gridCol w="2209800"/>
                <a:gridCol w="2286000"/>
              </a:tblGrid>
              <a:tr h="61435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900"/>
                        <a:buFont typeface="Calibri"/>
                        <a:buNone/>
                      </a:pPr>
                      <a:r>
                        <a:rPr b="1" i="0" lang="en-US" sz="29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Financial resources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46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Wealth means..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Class means…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466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Material Possessions means…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Income means…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109855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Money can have a big impact on your…….</a:t>
                      </a:r>
                      <a:endParaRPr b="0" i="0" sz="12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7826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reasons why someone might not have a job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100" marB="37100" marR="74225" marL="742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098550">
                <a:tc gridSpan="4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Without a job, what can you get from the government?</a:t>
                      </a:r>
                      <a:endParaRPr b="0" i="0" sz="12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55650" marL="556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05" name="Google Shape;105;p16"/>
          <p:cNvSpPr txBox="1"/>
          <p:nvPr/>
        </p:nvSpPr>
        <p:spPr>
          <a:xfrm>
            <a:off x="533400" y="1143000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Lots of money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4611687" y="1143000"/>
            <a:ext cx="4724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Upper , middle or lower wealth people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304800" y="2492375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Luxuries you can buy</a:t>
            </a:r>
            <a:endParaRPr/>
          </a:p>
        </p:txBody>
      </p:sp>
      <p:sp>
        <p:nvSpPr>
          <p:cNvPr id="108" name="Google Shape;108;p16"/>
          <p:cNvSpPr txBox="1"/>
          <p:nvPr/>
        </p:nvSpPr>
        <p:spPr>
          <a:xfrm>
            <a:off x="4748212" y="2492375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Money you get each month</a:t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5105400" y="3865562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4611687" y="4784725"/>
            <a:ext cx="2246312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ill</a:t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6891337" y="4803775"/>
            <a:ext cx="3276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carer</a:t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2171700" y="5910262"/>
            <a:ext cx="32766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143000"/>
            <a:ext cx="87630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/>
        </p:nvSpPr>
        <p:spPr>
          <a:xfrm>
            <a:off x="609600" y="152400"/>
            <a:ext cx="41148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534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Google Shape;128;p19"/>
          <p:cNvGraphicFramePr/>
          <p:nvPr/>
        </p:nvGraphicFramePr>
        <p:xfrm>
          <a:off x="228600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{939C3B0C-BE6E-46FB-BA4D-0F47F4D71530}</a:tableStyleId>
              </a:tblPr>
              <a:tblGrid>
                <a:gridCol w="4389425"/>
                <a:gridCol w="4068750"/>
              </a:tblGrid>
              <a:tr h="12192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Money &amp; PIES = Being rich affects your…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438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38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</a:t>
                      </a:r>
                      <a:endParaRPr b="0" i="0" sz="2400" u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9" name="Google Shape;129;p19"/>
          <p:cNvSpPr txBox="1"/>
          <p:nvPr/>
        </p:nvSpPr>
        <p:spPr>
          <a:xfrm>
            <a:off x="381000" y="2286000"/>
            <a:ext cx="32766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Balanced diet / Gym membership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4546600" y="2459037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Afford university</a:t>
            </a:r>
            <a:endParaRPr/>
          </a:p>
        </p:txBody>
      </p:sp>
      <p:sp>
        <p:nvSpPr>
          <p:cNvPr id="131" name="Google Shape;131;p19"/>
          <p:cNvSpPr txBox="1"/>
          <p:nvPr/>
        </p:nvSpPr>
        <p:spPr>
          <a:xfrm>
            <a:off x="381000" y="4973637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money stress</a:t>
            </a:r>
            <a:endParaRPr/>
          </a:p>
        </p:txBody>
      </p:sp>
      <p:sp>
        <p:nvSpPr>
          <p:cNvPr id="132" name="Google Shape;132;p19"/>
          <p:cNvSpPr txBox="1"/>
          <p:nvPr/>
        </p:nvSpPr>
        <p:spPr>
          <a:xfrm>
            <a:off x="4800600" y="5005387"/>
            <a:ext cx="32766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Go out with mates = happy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392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392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