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y="6858000" cx="9144000"/>
  <p:notesSz cx="6858000" cy="9144000"/>
  <p:embeddedFontLst>
    <p:embeddedFont>
      <p:font typeface="Open Sans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6583E7F-4165-457C-90EC-137CC74698F2}">
  <a:tblStyle styleId="{36583E7F-4165-457C-90EC-137CC74698F2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font" Target="fonts/OpenSans-regular.fntdata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OpenSans-italic.fntdata"/><Relationship Id="rId25" Type="http://schemas.openxmlformats.org/officeDocument/2006/relationships/font" Target="fonts/OpenSans-bold.fntdata"/><Relationship Id="rId27" Type="http://schemas.openxmlformats.org/officeDocument/2006/relationships/font" Target="fonts/OpenSans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create.kahoot.it/share/hsc-c3-laa-exercise/a5c137d2-d3aa-4ff6-9318-f76a19cc95f3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hyperlink" Target="https://www.youtube.com/watch?v=QqOMtmL-T1I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Objective:p 136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Exercise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Benefits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Taking exercise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 taking exercise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2001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it or lose it !</a:t>
            </a:r>
            <a:endParaRPr/>
          </a:p>
        </p:txBody>
      </p:sp>
      <p:pic>
        <p:nvPicPr>
          <p:cNvPr descr="A silhouette of a person&#10;&#10;Description automatically generated"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40275" y="1600200"/>
            <a:ext cx="4114800" cy="35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75" y="15875"/>
            <a:ext cx="8891587" cy="6384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6" name="Google Shape;156;p23"/>
          <p:cNvGraphicFramePr/>
          <p:nvPr/>
        </p:nvGraphicFramePr>
        <p:xfrm>
          <a:off x="381000" y="381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{36583E7F-4165-457C-90EC-137CC74698F2}</a:tableStyleId>
              </a:tblPr>
              <a:tblGrid>
                <a:gridCol w="4229100"/>
                <a:gridCol w="4229100"/>
              </a:tblGrid>
              <a:tr h="6635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List 8 problems from not EXERCISING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358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57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58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573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57" name="Google Shape;157;p23"/>
          <p:cNvSpPr txBox="1"/>
          <p:nvPr/>
        </p:nvSpPr>
        <p:spPr>
          <a:xfrm>
            <a:off x="647700" y="963612"/>
            <a:ext cx="2133600" cy="13223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Stiff JOINTS</a:t>
            </a:r>
            <a:endParaRPr/>
          </a:p>
        </p:txBody>
      </p:sp>
      <p:sp>
        <p:nvSpPr>
          <p:cNvPr id="158" name="Google Shape;158;p23"/>
          <p:cNvSpPr txBox="1"/>
          <p:nvPr/>
        </p:nvSpPr>
        <p:spPr>
          <a:xfrm>
            <a:off x="5181600" y="990600"/>
            <a:ext cx="213360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Bad stamina</a:t>
            </a:r>
            <a:endParaRPr/>
          </a:p>
        </p:txBody>
      </p:sp>
      <p:sp>
        <p:nvSpPr>
          <p:cNvPr id="159" name="Google Shape;159;p23"/>
          <p:cNvSpPr txBox="1"/>
          <p:nvPr/>
        </p:nvSpPr>
        <p:spPr>
          <a:xfrm>
            <a:off x="762000" y="2693987"/>
            <a:ext cx="21336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Obesity </a:t>
            </a:r>
            <a:endParaRPr/>
          </a:p>
        </p:txBody>
      </p:sp>
      <p:sp>
        <p:nvSpPr>
          <p:cNvPr id="160" name="Google Shape;160;p23"/>
          <p:cNvSpPr txBox="1"/>
          <p:nvPr/>
        </p:nvSpPr>
        <p:spPr>
          <a:xfrm>
            <a:off x="5181600" y="2747962"/>
            <a:ext cx="21336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Stroke </a:t>
            </a:r>
            <a:endParaRPr/>
          </a:p>
        </p:txBody>
      </p:sp>
      <p:sp>
        <p:nvSpPr>
          <p:cNvPr id="161" name="Google Shape;161;p23"/>
          <p:cNvSpPr txBox="1"/>
          <p:nvPr/>
        </p:nvSpPr>
        <p:spPr>
          <a:xfrm>
            <a:off x="762000" y="3810000"/>
            <a:ext cx="2133600" cy="13223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Heart disease </a:t>
            </a:r>
            <a:endParaRPr/>
          </a:p>
        </p:txBody>
      </p:sp>
      <p:sp>
        <p:nvSpPr>
          <p:cNvPr id="162" name="Google Shape;162;p23"/>
          <p:cNvSpPr txBox="1"/>
          <p:nvPr/>
        </p:nvSpPr>
        <p:spPr>
          <a:xfrm>
            <a:off x="5486400" y="3959225"/>
            <a:ext cx="213360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Weak skeleton </a:t>
            </a:r>
            <a:endParaRPr/>
          </a:p>
        </p:txBody>
      </p:sp>
      <p:sp>
        <p:nvSpPr>
          <p:cNvPr id="163" name="Google Shape;163;p23"/>
          <p:cNvSpPr txBox="1"/>
          <p:nvPr/>
        </p:nvSpPr>
        <p:spPr>
          <a:xfrm>
            <a:off x="990600" y="5186362"/>
            <a:ext cx="3276600" cy="13223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Bad blood flow </a:t>
            </a:r>
            <a:endParaRPr/>
          </a:p>
        </p:txBody>
      </p:sp>
      <p:sp>
        <p:nvSpPr>
          <p:cNvPr id="164" name="Google Shape;164;p23"/>
          <p:cNvSpPr txBox="1"/>
          <p:nvPr/>
        </p:nvSpPr>
        <p:spPr>
          <a:xfrm>
            <a:off x="4891087" y="5297487"/>
            <a:ext cx="375920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Osteoporosis / arthritis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75" y="152400"/>
            <a:ext cx="8718550" cy="579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756650" cy="579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00" y="457200"/>
            <a:ext cx="8610600" cy="658177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6"/>
          <p:cNvSpPr txBox="1"/>
          <p:nvPr/>
        </p:nvSpPr>
        <p:spPr>
          <a:xfrm>
            <a:off x="838200" y="762000"/>
            <a:ext cx="2133600" cy="2554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Stroke do it with people</a:t>
            </a:r>
            <a:endParaRPr/>
          </a:p>
        </p:txBody>
      </p:sp>
      <p:sp>
        <p:nvSpPr>
          <p:cNvPr id="181" name="Google Shape;181;p26"/>
          <p:cNvSpPr txBox="1"/>
          <p:nvPr/>
        </p:nvSpPr>
        <p:spPr>
          <a:xfrm>
            <a:off x="5257800" y="1358900"/>
            <a:ext cx="213360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Get stronger </a:t>
            </a:r>
            <a:endParaRPr/>
          </a:p>
        </p:txBody>
      </p:sp>
      <p:sp>
        <p:nvSpPr>
          <p:cNvPr id="182" name="Google Shape;182;p26"/>
          <p:cNvSpPr txBox="1"/>
          <p:nvPr/>
        </p:nvSpPr>
        <p:spPr>
          <a:xfrm>
            <a:off x="838200" y="4343400"/>
            <a:ext cx="213360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Feel good </a:t>
            </a:r>
            <a:endParaRPr/>
          </a:p>
        </p:txBody>
      </p:sp>
      <p:sp>
        <p:nvSpPr>
          <p:cNvPr id="183" name="Google Shape;183;p26"/>
          <p:cNvSpPr txBox="1"/>
          <p:nvPr/>
        </p:nvSpPr>
        <p:spPr>
          <a:xfrm>
            <a:off x="5257800" y="4506912"/>
            <a:ext cx="213360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Stay calm 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76200" y="-55562"/>
            <a:ext cx="88392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7"/>
          <p:cNvSpPr txBox="1"/>
          <p:nvPr/>
        </p:nvSpPr>
        <p:spPr>
          <a:xfrm>
            <a:off x="1981200" y="1143000"/>
            <a:ext cx="47244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Only through play  </a:t>
            </a:r>
            <a:endParaRPr/>
          </a:p>
        </p:txBody>
      </p:sp>
      <p:sp>
        <p:nvSpPr>
          <p:cNvPr id="190" name="Google Shape;190;p27"/>
          <p:cNvSpPr txBox="1"/>
          <p:nvPr/>
        </p:nvSpPr>
        <p:spPr>
          <a:xfrm>
            <a:off x="1981200" y="2711450"/>
            <a:ext cx="487680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One hour a day 3 days a week  </a:t>
            </a:r>
            <a:endParaRPr/>
          </a:p>
        </p:txBody>
      </p:sp>
      <p:sp>
        <p:nvSpPr>
          <p:cNvPr id="191" name="Google Shape;191;p27"/>
          <p:cNvSpPr txBox="1"/>
          <p:nvPr/>
        </p:nvSpPr>
        <p:spPr>
          <a:xfrm>
            <a:off x="1752600" y="4562475"/>
            <a:ext cx="563880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150 minutes over 2 days a week</a:t>
            </a:r>
            <a:endParaRPr/>
          </a:p>
        </p:txBody>
      </p:sp>
      <p:sp>
        <p:nvSpPr>
          <p:cNvPr id="192" name="Google Shape;192;p27"/>
          <p:cNvSpPr txBox="1"/>
          <p:nvPr/>
        </p:nvSpPr>
        <p:spPr>
          <a:xfrm>
            <a:off x="296862" y="6054725"/>
            <a:ext cx="8093075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Open Sans"/>
              <a:buNone/>
            </a:pPr>
            <a:r>
              <a:rPr b="0" i="0" lang="en-US" sz="1800" u="none" cap="none" strike="noStrike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At least </a:t>
            </a:r>
            <a:r>
              <a:rPr b="1" i="0" lang="en-US" sz="1800" u="none" cap="none" strike="noStrike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150 minutes a week</a:t>
            </a:r>
            <a:r>
              <a:rPr b="0" i="0" lang="en-US" sz="1800" u="none" cap="none" strike="noStrike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 of moderate intensity activity such as </a:t>
            </a:r>
            <a:r>
              <a:rPr b="1" i="0" lang="en-US" sz="1800" u="none" cap="none" strike="noStrike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brisk walking; </a:t>
            </a:r>
            <a:r>
              <a:rPr b="0" i="0" lang="en-US" sz="1800" u="none" cap="none" strike="noStrike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At least </a:t>
            </a:r>
            <a:r>
              <a:rPr b="1" i="0" lang="en-US" sz="1800" u="none" cap="none" strike="noStrike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2 days a week</a:t>
            </a:r>
            <a:r>
              <a:rPr b="0" i="0" lang="en-US" sz="1800" u="none" cap="none" strike="noStrike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 of activities that </a:t>
            </a:r>
            <a:r>
              <a:rPr b="1" i="0" lang="en-US" sz="1800" u="none" cap="none" strike="noStrike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strengthen muscles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8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 c3</a:t>
            </a:r>
            <a:endParaRPr/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c3 laa definitions &amp; GENETICS &amp; Ill health &amp; diet &amp; exercise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8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Kahoot – </a:t>
            </a: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https://create.kahoot.it/share/hsc-c3-laa-exercise/a5c137d2-d3aa-4ff6-9318-f76a19cc95f3</a:t>
            </a: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Objective:p 136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Exercise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205" name="Google Shape;205;p29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Benefits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Taking exercise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 taking exercise</a:t>
            </a:r>
            <a:endParaRPr/>
          </a:p>
        </p:txBody>
      </p:sp>
      <p:sp>
        <p:nvSpPr>
          <p:cNvPr id="206" name="Google Shape;206;p29"/>
          <p:cNvSpPr txBox="1"/>
          <p:nvPr/>
        </p:nvSpPr>
        <p:spPr>
          <a:xfrm>
            <a:off x="457200" y="5334000"/>
            <a:ext cx="8382000" cy="120015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0" lang="en-US" sz="36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it or lose it !</a:t>
            </a:r>
            <a:endParaRPr/>
          </a:p>
        </p:txBody>
      </p:sp>
      <p:pic>
        <p:nvPicPr>
          <p:cNvPr descr="A silhouette of a person&#10;&#10;Description automatically generated" id="207" name="Google Shape;207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40275" y="1600200"/>
            <a:ext cx="4114800" cy="35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304800"/>
            <a:ext cx="7356475" cy="518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5"/>
          <p:cNvPicPr preferRelativeResize="0"/>
          <p:nvPr/>
        </p:nvPicPr>
        <p:blipFill rotWithShape="1">
          <a:blip r:embed="rId3">
            <a:alphaModFix/>
          </a:blip>
          <a:srcRect b="76695" l="0" r="0" t="0"/>
          <a:stretch/>
        </p:blipFill>
        <p:spPr>
          <a:xfrm>
            <a:off x="152400" y="228600"/>
            <a:ext cx="8610600" cy="1524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8" name="Google Shape;98;p15"/>
          <p:cNvGraphicFramePr/>
          <p:nvPr/>
        </p:nvGraphicFramePr>
        <p:xfrm>
          <a:off x="152400" y="1905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{36583E7F-4165-457C-90EC-137CC74698F2}</a:tableStyleId>
              </a:tblPr>
              <a:tblGrid>
                <a:gridCol w="2819400"/>
                <a:gridCol w="2819400"/>
                <a:gridCol w="2819400"/>
              </a:tblGrid>
              <a:tr h="68580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en-US" sz="36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Exercise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2684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We exercise to..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factor is it ?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does it bring ?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Calibri"/>
                        <a:buNone/>
                      </a:pPr>
                      <a:r>
                        <a:rPr b="0" i="0" lang="en-US" sz="32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9" name="Google Shape;99;p15"/>
          <p:cNvSpPr txBox="1"/>
          <p:nvPr/>
        </p:nvSpPr>
        <p:spPr>
          <a:xfrm>
            <a:off x="381000" y="3581400"/>
            <a:ext cx="213360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Keep healthy</a:t>
            </a:r>
            <a:endParaRPr/>
          </a:p>
        </p:txBody>
      </p:sp>
      <p:sp>
        <p:nvSpPr>
          <p:cNvPr id="100" name="Google Shape;100;p15"/>
          <p:cNvSpPr txBox="1"/>
          <p:nvPr/>
        </p:nvSpPr>
        <p:spPr>
          <a:xfrm>
            <a:off x="3352800" y="3581400"/>
            <a:ext cx="21336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lifestyle</a:t>
            </a:r>
            <a:endParaRPr/>
          </a:p>
        </p:txBody>
      </p:sp>
      <p:sp>
        <p:nvSpPr>
          <p:cNvPr id="101" name="Google Shape;101;p15"/>
          <p:cNvSpPr txBox="1"/>
          <p:nvPr/>
        </p:nvSpPr>
        <p:spPr>
          <a:xfrm>
            <a:off x="5981700" y="3449637"/>
            <a:ext cx="2133600" cy="706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benefits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6"/>
          <p:cNvPicPr preferRelativeResize="0"/>
          <p:nvPr/>
        </p:nvPicPr>
        <p:blipFill rotWithShape="1">
          <a:blip r:embed="rId3">
            <a:alphaModFix/>
          </a:blip>
          <a:srcRect b="0" l="0" r="0" t="22140"/>
          <a:stretch/>
        </p:blipFill>
        <p:spPr>
          <a:xfrm>
            <a:off x="76200" y="76200"/>
            <a:ext cx="8610600" cy="647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1" name="Google Shape;111;p17"/>
          <p:cNvGraphicFramePr/>
          <p:nvPr/>
        </p:nvGraphicFramePr>
        <p:xfrm>
          <a:off x="381000" y="30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{36583E7F-4165-457C-90EC-137CC74698F2}</a:tableStyleId>
              </a:tblPr>
              <a:tblGrid>
                <a:gridCol w="4229100"/>
                <a:gridCol w="4229100"/>
              </a:tblGrid>
              <a:tr h="1144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List 5 benefits of exercise 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44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57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Getting exercise helps prevent ..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How many hours should you do a week?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70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dies exercise LOWER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Name a SMART tracker device?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12" name="Google Shape;112;p17"/>
          <p:cNvSpPr txBox="1"/>
          <p:nvPr/>
        </p:nvSpPr>
        <p:spPr>
          <a:xfrm>
            <a:off x="5105400" y="533400"/>
            <a:ext cx="30480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concentrate</a:t>
            </a:r>
            <a:endParaRPr/>
          </a:p>
        </p:txBody>
      </p:sp>
      <p:sp>
        <p:nvSpPr>
          <p:cNvPr id="113" name="Google Shape;113;p17"/>
          <p:cNvSpPr txBox="1"/>
          <p:nvPr/>
        </p:nvSpPr>
        <p:spPr>
          <a:xfrm>
            <a:off x="838200" y="1600200"/>
            <a:ext cx="33528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Less stress</a:t>
            </a:r>
            <a:endParaRPr/>
          </a:p>
        </p:txBody>
      </p:sp>
      <p:sp>
        <p:nvSpPr>
          <p:cNvPr id="114" name="Google Shape;114;p17"/>
          <p:cNvSpPr txBox="1"/>
          <p:nvPr/>
        </p:nvSpPr>
        <p:spPr>
          <a:xfrm>
            <a:off x="4953000" y="1600200"/>
            <a:ext cx="35814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relax</a:t>
            </a:r>
            <a:endParaRPr/>
          </a:p>
        </p:txBody>
      </p:sp>
      <p:sp>
        <p:nvSpPr>
          <p:cNvPr id="115" name="Google Shape;115;p17"/>
          <p:cNvSpPr txBox="1"/>
          <p:nvPr/>
        </p:nvSpPr>
        <p:spPr>
          <a:xfrm>
            <a:off x="1143000" y="2720975"/>
            <a:ext cx="30480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satisfaction</a:t>
            </a:r>
            <a:endParaRPr/>
          </a:p>
        </p:txBody>
      </p:sp>
      <p:sp>
        <p:nvSpPr>
          <p:cNvPr id="116" name="Google Shape;116;p17"/>
          <p:cNvSpPr txBox="1"/>
          <p:nvPr/>
        </p:nvSpPr>
        <p:spPr>
          <a:xfrm>
            <a:off x="5448300" y="2759075"/>
            <a:ext cx="21336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socialise</a:t>
            </a:r>
            <a:endParaRPr/>
          </a:p>
        </p:txBody>
      </p:sp>
      <p:sp>
        <p:nvSpPr>
          <p:cNvPr id="117" name="Google Shape;117;p17"/>
          <p:cNvSpPr txBox="1"/>
          <p:nvPr/>
        </p:nvSpPr>
        <p:spPr>
          <a:xfrm>
            <a:off x="522287" y="4038600"/>
            <a:ext cx="4113212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    Heart disease &amp; stroke  </a:t>
            </a:r>
            <a:endParaRPr/>
          </a:p>
        </p:txBody>
      </p:sp>
      <p:sp>
        <p:nvSpPr>
          <p:cNvPr id="118" name="Google Shape;118;p17"/>
          <p:cNvSpPr txBox="1"/>
          <p:nvPr/>
        </p:nvSpPr>
        <p:spPr>
          <a:xfrm>
            <a:off x="5257800" y="4654550"/>
            <a:ext cx="21336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2.5</a:t>
            </a:r>
            <a:endParaRPr/>
          </a:p>
        </p:txBody>
      </p:sp>
      <p:sp>
        <p:nvSpPr>
          <p:cNvPr id="119" name="Google Shape;119;p17"/>
          <p:cNvSpPr txBox="1"/>
          <p:nvPr/>
        </p:nvSpPr>
        <p:spPr>
          <a:xfrm>
            <a:off x="838200" y="5842000"/>
            <a:ext cx="3581400" cy="954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Blood pressure &amp; Cholesterol</a:t>
            </a:r>
            <a:endParaRPr/>
          </a:p>
        </p:txBody>
      </p:sp>
      <p:sp>
        <p:nvSpPr>
          <p:cNvPr id="120" name="Google Shape;120;p17"/>
          <p:cNvSpPr txBox="1"/>
          <p:nvPr/>
        </p:nvSpPr>
        <p:spPr>
          <a:xfrm>
            <a:off x="6019800" y="5813425"/>
            <a:ext cx="21336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FITBIT?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610600" cy="632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0" name="Google Shape;130;p19"/>
          <p:cNvGraphicFramePr/>
          <p:nvPr/>
        </p:nvGraphicFramePr>
        <p:xfrm>
          <a:off x="381000" y="381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{36583E7F-4165-457C-90EC-137CC74698F2}</a:tableStyleId>
              </a:tblPr>
              <a:tblGrid>
                <a:gridCol w="4152900"/>
                <a:gridCol w="4152900"/>
              </a:tblGrid>
              <a:tr h="11969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5400"/>
                        <a:buFont typeface="Calibri"/>
                        <a:buNone/>
                      </a:pPr>
                      <a:r>
                        <a:rPr b="0" i="0" lang="en-US" sz="54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 ways to take exercise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2449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49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b="0" i="0" sz="11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1" name="Google Shape;131;p19"/>
          <p:cNvSpPr txBox="1"/>
          <p:nvPr/>
        </p:nvSpPr>
        <p:spPr>
          <a:xfrm>
            <a:off x="838200" y="1905000"/>
            <a:ext cx="213360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Walk / jog</a:t>
            </a:r>
            <a:endParaRPr/>
          </a:p>
        </p:txBody>
      </p:sp>
      <p:sp>
        <p:nvSpPr>
          <p:cNvPr id="132" name="Google Shape;132;p19"/>
          <p:cNvSpPr txBox="1"/>
          <p:nvPr/>
        </p:nvSpPr>
        <p:spPr>
          <a:xfrm>
            <a:off x="5410200" y="2362200"/>
            <a:ext cx="213360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gym</a:t>
            </a:r>
            <a:endParaRPr/>
          </a:p>
        </p:txBody>
      </p:sp>
      <p:sp>
        <p:nvSpPr>
          <p:cNvPr id="133" name="Google Shape;133;p19"/>
          <p:cNvSpPr txBox="1"/>
          <p:nvPr/>
        </p:nvSpPr>
        <p:spPr>
          <a:xfrm>
            <a:off x="1066800" y="4752975"/>
            <a:ext cx="2133600" cy="13223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Swim / bike</a:t>
            </a:r>
            <a:endParaRPr/>
          </a:p>
        </p:txBody>
      </p:sp>
      <p:sp>
        <p:nvSpPr>
          <p:cNvPr id="134" name="Google Shape;134;p19"/>
          <p:cNvSpPr txBox="1"/>
          <p:nvPr/>
        </p:nvSpPr>
        <p:spPr>
          <a:xfrm>
            <a:off x="5181600" y="4419600"/>
            <a:ext cx="213360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Join a club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59125" y="2971800"/>
            <a:ext cx="5878512" cy="36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52400"/>
            <a:ext cx="4403725" cy="403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31750"/>
            <a:ext cx="8659812" cy="315595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1"/>
          <p:cNvSpPr txBox="1"/>
          <p:nvPr/>
        </p:nvSpPr>
        <p:spPr>
          <a:xfrm>
            <a:off x="2286000" y="3105150"/>
            <a:ext cx="45720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https://www.youtube.com/watch?v=QqOMtmL-T1I</a:t>
            </a:r>
            <a:r>
              <a:rPr b="0" i="0" lang="en-US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