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6"/>
  </p:notesMasterIdLst>
  <p:sldIdLst>
    <p:sldId id="256" r:id="rId5"/>
    <p:sldId id="486" r:id="rId6"/>
    <p:sldId id="487" r:id="rId7"/>
    <p:sldId id="489" r:id="rId8"/>
    <p:sldId id="488" r:id="rId9"/>
    <p:sldId id="491" r:id="rId10"/>
    <p:sldId id="492" r:id="rId11"/>
    <p:sldId id="493" r:id="rId12"/>
    <p:sldId id="495" r:id="rId13"/>
    <p:sldId id="494" r:id="rId14"/>
    <p:sldId id="496" r:id="rId15"/>
    <p:sldId id="497" r:id="rId16"/>
    <p:sldId id="498" r:id="rId17"/>
    <p:sldId id="499" r:id="rId18"/>
    <p:sldId id="500" r:id="rId19"/>
    <p:sldId id="501" r:id="rId20"/>
    <p:sldId id="502" r:id="rId21"/>
    <p:sldId id="503" r:id="rId22"/>
    <p:sldId id="504" r:id="rId23"/>
    <p:sldId id="505" r:id="rId24"/>
    <p:sldId id="484" r:id="rId25"/>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385"/>
    <a:srgbClr val="A5A6A5"/>
    <a:srgbClr val="DF3C06"/>
    <a:srgbClr val="E75306"/>
    <a:srgbClr val="5A5A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96FA4E-56F3-4F5A-9712-84862F315FF2}" v="2" dt="2021-10-05T11:43:41.274"/>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28" autoAdjust="0"/>
  </p:normalViewPr>
  <p:slideViewPr>
    <p:cSldViewPr snapToGrid="0" snapToObjects="1">
      <p:cViewPr varScale="1">
        <p:scale>
          <a:sx n="96" d="100"/>
          <a:sy n="96" d="100"/>
        </p:scale>
        <p:origin x="7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17/03/2022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11</a:t>
            </a:fld>
            <a:endParaRPr lang="en-GB"/>
          </a:p>
        </p:txBody>
      </p:sp>
    </p:spTree>
    <p:extLst>
      <p:ext uri="{BB962C8B-B14F-4D97-AF65-F5344CB8AC3E}">
        <p14:creationId xmlns:p14="http://schemas.microsoft.com/office/powerpoint/2010/main" val="2216877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12</a:t>
            </a:fld>
            <a:endParaRPr lang="en-GB"/>
          </a:p>
        </p:txBody>
      </p:sp>
    </p:spTree>
    <p:extLst>
      <p:ext uri="{BB962C8B-B14F-4D97-AF65-F5344CB8AC3E}">
        <p14:creationId xmlns:p14="http://schemas.microsoft.com/office/powerpoint/2010/main" val="2497694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13</a:t>
            </a:fld>
            <a:endParaRPr lang="en-GB"/>
          </a:p>
        </p:txBody>
      </p:sp>
    </p:spTree>
    <p:extLst>
      <p:ext uri="{BB962C8B-B14F-4D97-AF65-F5344CB8AC3E}">
        <p14:creationId xmlns:p14="http://schemas.microsoft.com/office/powerpoint/2010/main" val="213734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14</a:t>
            </a:fld>
            <a:endParaRPr lang="en-GB"/>
          </a:p>
        </p:txBody>
      </p:sp>
    </p:spTree>
    <p:extLst>
      <p:ext uri="{BB962C8B-B14F-4D97-AF65-F5344CB8AC3E}">
        <p14:creationId xmlns:p14="http://schemas.microsoft.com/office/powerpoint/2010/main" val="1965704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15</a:t>
            </a:fld>
            <a:endParaRPr lang="en-GB"/>
          </a:p>
        </p:txBody>
      </p:sp>
    </p:spTree>
    <p:extLst>
      <p:ext uri="{BB962C8B-B14F-4D97-AF65-F5344CB8AC3E}">
        <p14:creationId xmlns:p14="http://schemas.microsoft.com/office/powerpoint/2010/main" val="2516587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2948613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17</a:t>
            </a:fld>
            <a:endParaRPr lang="en-GB"/>
          </a:p>
        </p:txBody>
      </p:sp>
    </p:spTree>
    <p:extLst>
      <p:ext uri="{BB962C8B-B14F-4D97-AF65-F5344CB8AC3E}">
        <p14:creationId xmlns:p14="http://schemas.microsoft.com/office/powerpoint/2010/main" val="3113429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18</a:t>
            </a:fld>
            <a:endParaRPr lang="en-GB"/>
          </a:p>
        </p:txBody>
      </p:sp>
    </p:spTree>
    <p:extLst>
      <p:ext uri="{BB962C8B-B14F-4D97-AF65-F5344CB8AC3E}">
        <p14:creationId xmlns:p14="http://schemas.microsoft.com/office/powerpoint/2010/main" val="1629070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19</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20</a:t>
            </a:fld>
            <a:endParaRPr lang="en-GB"/>
          </a:p>
        </p:txBody>
      </p:sp>
    </p:spTree>
    <p:extLst>
      <p:ext uri="{BB962C8B-B14F-4D97-AF65-F5344CB8AC3E}">
        <p14:creationId xmlns:p14="http://schemas.microsoft.com/office/powerpoint/2010/main" val="325663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21</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2367956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6</a:t>
            </a:fld>
            <a:endParaRPr lang="en-GB"/>
          </a:p>
        </p:txBody>
      </p:sp>
    </p:spTree>
    <p:extLst>
      <p:ext uri="{BB962C8B-B14F-4D97-AF65-F5344CB8AC3E}">
        <p14:creationId xmlns:p14="http://schemas.microsoft.com/office/powerpoint/2010/main" val="475269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7</a:t>
            </a:fld>
            <a:endParaRPr lang="en-GB"/>
          </a:p>
        </p:txBody>
      </p:sp>
    </p:spTree>
    <p:extLst>
      <p:ext uri="{BB962C8B-B14F-4D97-AF65-F5344CB8AC3E}">
        <p14:creationId xmlns:p14="http://schemas.microsoft.com/office/powerpoint/2010/main" val="2440840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8</a:t>
            </a:fld>
            <a:endParaRPr lang="en-GB"/>
          </a:p>
        </p:txBody>
      </p:sp>
    </p:spTree>
    <p:extLst>
      <p:ext uri="{BB962C8B-B14F-4D97-AF65-F5344CB8AC3E}">
        <p14:creationId xmlns:p14="http://schemas.microsoft.com/office/powerpoint/2010/main" val="3452996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9</a:t>
            </a:fld>
            <a:endParaRPr lang="en-GB"/>
          </a:p>
        </p:txBody>
      </p:sp>
    </p:spTree>
    <p:extLst>
      <p:ext uri="{BB962C8B-B14F-4D97-AF65-F5344CB8AC3E}">
        <p14:creationId xmlns:p14="http://schemas.microsoft.com/office/powerpoint/2010/main" val="995573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10</a:t>
            </a:fld>
            <a:endParaRPr lang="en-GB"/>
          </a:p>
        </p:txBody>
      </p:sp>
    </p:spTree>
    <p:extLst>
      <p:ext uri="{BB962C8B-B14F-4D97-AF65-F5344CB8AC3E}">
        <p14:creationId xmlns:p14="http://schemas.microsoft.com/office/powerpoint/2010/main" val="38022575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730429"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English Language</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Writing 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Reports</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35750" cy="595909"/>
          </a:xfrm>
        </p:spPr>
        <p:txBody>
          <a:bodyPr>
            <a:normAutofit/>
          </a:bodyPr>
          <a:lstStyle/>
          <a:p>
            <a:r>
              <a:rPr lang="en-GB" b="1" dirty="0">
                <a:solidFill>
                  <a:schemeClr val="accent6">
                    <a:lumMod val="20000"/>
                    <a:lumOff val="80000"/>
                  </a:schemeClr>
                </a:solidFill>
              </a:rPr>
              <a:t>Getting to grips with report writing</a:t>
            </a:r>
          </a:p>
        </p:txBody>
      </p:sp>
      <p:sp>
        <p:nvSpPr>
          <p:cNvPr id="13" name="TextBox 12">
            <a:extLst>
              <a:ext uri="{FF2B5EF4-FFF2-40B4-BE49-F238E27FC236}">
                <a16:creationId xmlns:a16="http://schemas.microsoft.com/office/drawing/2014/main" id="{AEC82541-B653-433A-9190-90E793D9863D}"/>
              </a:ext>
            </a:extLst>
          </p:cNvPr>
          <p:cNvSpPr txBox="1"/>
          <p:nvPr/>
        </p:nvSpPr>
        <p:spPr>
          <a:xfrm>
            <a:off x="5965236" y="2880637"/>
            <a:ext cx="3032101" cy="2862322"/>
          </a:xfrm>
          <a:prstGeom prst="rect">
            <a:avLst/>
          </a:prstGeom>
          <a:noFill/>
        </p:spPr>
        <p:txBody>
          <a:bodyPr wrap="square" rtlCol="0">
            <a:spAutoFit/>
          </a:bodyPr>
          <a:lstStyle/>
          <a:p>
            <a:r>
              <a:rPr lang="en-GB" dirty="0"/>
              <a:t>The questions that you answered for the previous slide will help you to create a plan for this task.</a:t>
            </a:r>
          </a:p>
          <a:p>
            <a:endParaRPr lang="en-GB" dirty="0"/>
          </a:p>
          <a:p>
            <a:r>
              <a:rPr lang="en-GB" dirty="0"/>
              <a:t>You can use this template to help.</a:t>
            </a:r>
          </a:p>
          <a:p>
            <a:endParaRPr lang="en-GB" dirty="0"/>
          </a:p>
          <a:p>
            <a:r>
              <a:rPr lang="en-GB" dirty="0"/>
              <a:t>A sample plan can be seen on the next slide.</a:t>
            </a:r>
          </a:p>
        </p:txBody>
      </p:sp>
      <p:sp>
        <p:nvSpPr>
          <p:cNvPr id="6" name="TextBox 5">
            <a:extLst>
              <a:ext uri="{FF2B5EF4-FFF2-40B4-BE49-F238E27FC236}">
                <a16:creationId xmlns:a16="http://schemas.microsoft.com/office/drawing/2014/main" id="{35B9988B-71CE-4C6A-9AD8-1C8B511656C2}"/>
              </a:ext>
            </a:extLst>
          </p:cNvPr>
          <p:cNvSpPr txBox="1"/>
          <p:nvPr/>
        </p:nvSpPr>
        <p:spPr>
          <a:xfrm>
            <a:off x="285226" y="1019262"/>
            <a:ext cx="8347047" cy="1477328"/>
          </a:xfrm>
          <a:prstGeom prst="rect">
            <a:avLst/>
          </a:prstGeom>
          <a:noFill/>
        </p:spPr>
        <p:txBody>
          <a:bodyPr wrap="square">
            <a:spAutoFit/>
          </a:bodyPr>
          <a:lstStyle/>
          <a:p>
            <a:r>
              <a:rPr lang="en-GB" sz="1800" b="0" dirty="0"/>
              <a:t>The governors who run your school/college are interested in the views of pupils about the strengths and weaknesses of the school/college</a:t>
            </a:r>
            <a:r>
              <a:rPr lang="en-GB" sz="1800" b="1" dirty="0"/>
              <a:t>.</a:t>
            </a:r>
          </a:p>
          <a:p>
            <a:r>
              <a:rPr lang="en-GB" sz="1800" b="1" dirty="0"/>
              <a:t>Write a report for the governors to give your views.  You could include:</a:t>
            </a:r>
          </a:p>
          <a:p>
            <a:pPr marL="360363" indent="-184150">
              <a:buFont typeface="Arial" panose="020B0604020202020204" pitchFamily="34" charset="0"/>
              <a:buChar char="•"/>
            </a:pPr>
            <a:r>
              <a:rPr lang="en-GB" sz="1800" b="0" dirty="0"/>
              <a:t>examples of strengths and weaknesses of the school/college</a:t>
            </a:r>
          </a:p>
          <a:p>
            <a:pPr marL="360363" indent="-184150">
              <a:buFont typeface="Arial" panose="020B0604020202020204" pitchFamily="34" charset="0"/>
              <a:buChar char="•"/>
            </a:pPr>
            <a:r>
              <a:rPr lang="en-GB" sz="1800" b="0" dirty="0"/>
              <a:t>your ideas about how the school/college could be improved                                 [20]</a:t>
            </a:r>
          </a:p>
        </p:txBody>
      </p:sp>
      <p:pic>
        <p:nvPicPr>
          <p:cNvPr id="4" name="Picture 3">
            <a:extLst>
              <a:ext uri="{FF2B5EF4-FFF2-40B4-BE49-F238E27FC236}">
                <a16:creationId xmlns:a16="http://schemas.microsoft.com/office/drawing/2014/main" id="{14B7873B-7939-4C4B-98E2-995418A22DEE}"/>
              </a:ext>
            </a:extLst>
          </p:cNvPr>
          <p:cNvPicPr>
            <a:picLocks noChangeAspect="1"/>
          </p:cNvPicPr>
          <p:nvPr/>
        </p:nvPicPr>
        <p:blipFill>
          <a:blip r:embed="rId3"/>
          <a:stretch>
            <a:fillRect/>
          </a:stretch>
        </p:blipFill>
        <p:spPr>
          <a:xfrm>
            <a:off x="146663" y="2880637"/>
            <a:ext cx="5529009" cy="2677775"/>
          </a:xfrm>
          <a:prstGeom prst="rect">
            <a:avLst/>
          </a:prstGeom>
          <a:ln>
            <a:solidFill>
              <a:schemeClr val="tx1"/>
            </a:solidFill>
            <a:prstDash val="lgDashDot"/>
          </a:ln>
        </p:spPr>
      </p:pic>
    </p:spTree>
    <p:extLst>
      <p:ext uri="{BB962C8B-B14F-4D97-AF65-F5344CB8AC3E}">
        <p14:creationId xmlns:p14="http://schemas.microsoft.com/office/powerpoint/2010/main" val="129081605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plan</a:t>
            </a:r>
          </a:p>
        </p:txBody>
      </p:sp>
      <p:sp>
        <p:nvSpPr>
          <p:cNvPr id="5" name="TextBox 4">
            <a:extLst>
              <a:ext uri="{FF2B5EF4-FFF2-40B4-BE49-F238E27FC236}">
                <a16:creationId xmlns:a16="http://schemas.microsoft.com/office/drawing/2014/main" id="{A60FD75D-A5F0-4608-A579-B4556751AD84}"/>
              </a:ext>
            </a:extLst>
          </p:cNvPr>
          <p:cNvSpPr txBox="1"/>
          <p:nvPr/>
        </p:nvSpPr>
        <p:spPr>
          <a:xfrm>
            <a:off x="285226" y="1019262"/>
            <a:ext cx="8347047" cy="1477328"/>
          </a:xfrm>
          <a:prstGeom prst="rect">
            <a:avLst/>
          </a:prstGeom>
          <a:noFill/>
        </p:spPr>
        <p:txBody>
          <a:bodyPr wrap="square">
            <a:spAutoFit/>
          </a:bodyPr>
          <a:lstStyle/>
          <a:p>
            <a:r>
              <a:rPr lang="en-GB" sz="1800" b="0" dirty="0"/>
              <a:t>The governors who run your school/college are interested in the views of pupils about the strengths and weaknesses of the school/college</a:t>
            </a:r>
            <a:r>
              <a:rPr lang="en-GB" sz="1800" b="1" dirty="0"/>
              <a:t>.</a:t>
            </a:r>
          </a:p>
          <a:p>
            <a:r>
              <a:rPr lang="en-GB" sz="1800" b="1" dirty="0"/>
              <a:t>Write a report for the governors to give your views.  You could include:</a:t>
            </a:r>
          </a:p>
          <a:p>
            <a:pPr marL="360363" indent="-184150">
              <a:buFont typeface="Arial" panose="020B0604020202020204" pitchFamily="34" charset="0"/>
              <a:buChar char="•"/>
            </a:pPr>
            <a:r>
              <a:rPr lang="en-GB" sz="1800" b="0" dirty="0"/>
              <a:t>examples of strengths and weaknesses of the school/college</a:t>
            </a:r>
          </a:p>
          <a:p>
            <a:pPr marL="360363" indent="-184150">
              <a:buFont typeface="Arial" panose="020B0604020202020204" pitchFamily="34" charset="0"/>
              <a:buChar char="•"/>
            </a:pPr>
            <a:r>
              <a:rPr lang="en-GB" sz="1800" b="0" dirty="0"/>
              <a:t>your ideas about how the school/college could be improved                                  [20]</a:t>
            </a:r>
          </a:p>
        </p:txBody>
      </p:sp>
      <p:pic>
        <p:nvPicPr>
          <p:cNvPr id="4" name="Picture 3">
            <a:extLst>
              <a:ext uri="{FF2B5EF4-FFF2-40B4-BE49-F238E27FC236}">
                <a16:creationId xmlns:a16="http://schemas.microsoft.com/office/drawing/2014/main" id="{A27FF509-B68F-495B-8DBD-BFCA6FD34F9B}"/>
              </a:ext>
            </a:extLst>
          </p:cNvPr>
          <p:cNvPicPr>
            <a:picLocks noChangeAspect="1"/>
          </p:cNvPicPr>
          <p:nvPr/>
        </p:nvPicPr>
        <p:blipFill>
          <a:blip r:embed="rId3"/>
          <a:stretch>
            <a:fillRect/>
          </a:stretch>
        </p:blipFill>
        <p:spPr>
          <a:xfrm>
            <a:off x="1161925" y="2496590"/>
            <a:ext cx="6593647" cy="3967304"/>
          </a:xfrm>
          <a:prstGeom prst="rect">
            <a:avLst/>
          </a:prstGeom>
          <a:ln>
            <a:solidFill>
              <a:srgbClr val="DF3C06"/>
            </a:solidFill>
            <a:prstDash val="lgDashDot"/>
          </a:ln>
        </p:spPr>
      </p:pic>
    </p:spTree>
    <p:extLst>
      <p:ext uri="{BB962C8B-B14F-4D97-AF65-F5344CB8AC3E}">
        <p14:creationId xmlns:p14="http://schemas.microsoft.com/office/powerpoint/2010/main" val="3765287087"/>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166414" y="2612846"/>
            <a:ext cx="8601447" cy="646331"/>
          </a:xfrm>
          <a:prstGeom prst="rect">
            <a:avLst/>
          </a:prstGeom>
          <a:noFill/>
        </p:spPr>
        <p:txBody>
          <a:bodyPr wrap="square" rtlCol="0">
            <a:spAutoFit/>
          </a:bodyPr>
          <a:lstStyle/>
          <a:p>
            <a:r>
              <a:rPr lang="en-GB" b="1" dirty="0">
                <a:solidFill>
                  <a:schemeClr val="accent6">
                    <a:lumMod val="50000"/>
                  </a:schemeClr>
                </a:solidFill>
              </a:rPr>
              <a:t>Look at the opening to this answer then look back at the plan on the previous page.  Can you see how the plan has helped the student to write this answer?</a:t>
            </a:r>
          </a:p>
        </p:txBody>
      </p:sp>
      <p:sp>
        <p:nvSpPr>
          <p:cNvPr id="7" name="TextBox 6">
            <a:extLst>
              <a:ext uri="{FF2B5EF4-FFF2-40B4-BE49-F238E27FC236}">
                <a16:creationId xmlns:a16="http://schemas.microsoft.com/office/drawing/2014/main" id="{DF6E96A5-4FE2-4DE8-9E49-F6716495B02E}"/>
              </a:ext>
            </a:extLst>
          </p:cNvPr>
          <p:cNvSpPr txBox="1"/>
          <p:nvPr/>
        </p:nvSpPr>
        <p:spPr>
          <a:xfrm>
            <a:off x="293615" y="1100810"/>
            <a:ext cx="8347047" cy="1400383"/>
          </a:xfrm>
          <a:prstGeom prst="rect">
            <a:avLst/>
          </a:prstGeom>
          <a:noFill/>
        </p:spPr>
        <p:txBody>
          <a:bodyPr wrap="square">
            <a:spAutoFit/>
          </a:bodyPr>
          <a:lstStyle/>
          <a:p>
            <a:r>
              <a:rPr lang="en-GB" sz="1700" b="0" dirty="0"/>
              <a:t>The governors who run your school/college are interested in the views of pupils about the strengths and weaknesses of the school/college</a:t>
            </a:r>
            <a:r>
              <a:rPr lang="en-GB" sz="1700" b="1" dirty="0"/>
              <a:t>.</a:t>
            </a:r>
          </a:p>
          <a:p>
            <a:r>
              <a:rPr lang="en-GB" sz="1700" b="1" dirty="0"/>
              <a:t>Write a report for the governors to give your views.  You could include:</a:t>
            </a:r>
          </a:p>
          <a:p>
            <a:pPr marL="360363" indent="-184150">
              <a:buFont typeface="Arial" panose="020B0604020202020204" pitchFamily="34" charset="0"/>
              <a:buChar char="•"/>
            </a:pPr>
            <a:r>
              <a:rPr lang="en-GB" sz="1700" b="0" dirty="0"/>
              <a:t>examples of strengths and weaknesses of the school/college</a:t>
            </a:r>
          </a:p>
          <a:p>
            <a:pPr marL="360363" indent="-184150">
              <a:buFont typeface="Arial" panose="020B0604020202020204" pitchFamily="34" charset="0"/>
              <a:buChar char="•"/>
            </a:pPr>
            <a:r>
              <a:rPr lang="en-GB" sz="1700" b="0" dirty="0"/>
              <a:t>your ideas about how the school/college could be improved</a:t>
            </a:r>
            <a:r>
              <a:rPr lang="en-GB" sz="1700" dirty="0"/>
              <a:t>       </a:t>
            </a:r>
            <a:r>
              <a:rPr lang="en-GB" sz="1700" b="0" dirty="0"/>
              <a:t>                                [20]</a:t>
            </a:r>
          </a:p>
        </p:txBody>
      </p:sp>
      <p:sp>
        <p:nvSpPr>
          <p:cNvPr id="9" name="Text Box 2">
            <a:extLst>
              <a:ext uri="{FF2B5EF4-FFF2-40B4-BE49-F238E27FC236}">
                <a16:creationId xmlns:a16="http://schemas.microsoft.com/office/drawing/2014/main" id="{8B76229C-38A5-4486-ABB2-FF13E0795957}"/>
              </a:ext>
            </a:extLst>
          </p:cNvPr>
          <p:cNvSpPr txBox="1">
            <a:spLocks noChangeArrowheads="1"/>
          </p:cNvSpPr>
          <p:nvPr/>
        </p:nvSpPr>
        <p:spPr bwMode="auto">
          <a:xfrm>
            <a:off x="227869" y="3360344"/>
            <a:ext cx="8539992" cy="3309144"/>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rot="0" vert="horz" wrap="square" lIns="91440" tIns="45720" rIns="91440" bIns="45720" anchor="t" anchorCtr="0">
            <a:noAutofit/>
          </a:bodyPr>
          <a:lstStyle/>
          <a:p>
            <a:pPr>
              <a:lnSpc>
                <a:spcPct val="107000"/>
              </a:lnSpc>
              <a:spcAft>
                <a:spcPts val="800"/>
              </a:spcAft>
            </a:pPr>
            <a:r>
              <a:rPr lang="en-GB" sz="1300" i="1" u="sng"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Overview of the Strengths and Weaknesses of D…….. High School</a:t>
            </a:r>
            <a:endParaRPr lang="en-GB" sz="13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300" i="1" u="sng"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Introduction</a:t>
            </a:r>
            <a:endParaRPr lang="en-GB" sz="13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300" i="1"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As a student at D………..High School,  I am writing this report to present my views on the strengths and weaknesses of our school. There are many strengths to our community-minded school and these are well known and will be easy to list. This report will also consider a few areas which could be strengthened, focusing primarily on the dated school environment and poor state of some of the older buildings. This report will also recommend ways in which these weaknesses could be improved in the near future.</a:t>
            </a:r>
            <a:endParaRPr lang="en-GB" sz="13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300" i="1" u="sng"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Key strengths of the school</a:t>
            </a:r>
            <a:endParaRPr lang="en-GB" sz="13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300" i="1"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As you are aware, D…………High School is first and foremost a community school. We are fortunate to enjoy good relationships with the vast majority of people who live in D……….. This is helped by the school sharing its facilities with local primary schools and, out of school time, with the community at large. We are fortunate to have large grounds and the students at D………. are not the only ones who benefit from these. Local sports clubs, such as the running, football and hockey clubs all use our facilities for training and matches…</a:t>
            </a:r>
            <a:endParaRPr lang="en-GB" sz="13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plan</a:t>
            </a:r>
          </a:p>
        </p:txBody>
      </p:sp>
      <p:sp>
        <p:nvSpPr>
          <p:cNvPr id="5" name="TextBox 4">
            <a:extLst>
              <a:ext uri="{FF2B5EF4-FFF2-40B4-BE49-F238E27FC236}">
                <a16:creationId xmlns:a16="http://schemas.microsoft.com/office/drawing/2014/main" id="{478C28BA-1C99-4AE7-9A8B-0F51B48BF84C}"/>
              </a:ext>
            </a:extLst>
          </p:cNvPr>
          <p:cNvSpPr txBox="1"/>
          <p:nvPr/>
        </p:nvSpPr>
        <p:spPr>
          <a:xfrm>
            <a:off x="157374" y="957461"/>
            <a:ext cx="4047689" cy="2708434"/>
          </a:xfrm>
          <a:prstGeom prst="rect">
            <a:avLst/>
          </a:prstGeom>
          <a:noFill/>
        </p:spPr>
        <p:txBody>
          <a:bodyPr wrap="square">
            <a:spAutoFit/>
          </a:bodyPr>
          <a:lstStyle/>
          <a:p>
            <a:r>
              <a:rPr lang="en-GB" sz="1700" b="0" dirty="0"/>
              <a:t>The governors who run your school/college are interested in the views of pupils about the strengths and weaknesses of the school/college</a:t>
            </a:r>
            <a:r>
              <a:rPr lang="en-GB" sz="1700" b="1" dirty="0"/>
              <a:t>.</a:t>
            </a:r>
          </a:p>
          <a:p>
            <a:r>
              <a:rPr lang="en-GB" sz="1700" b="1" dirty="0"/>
              <a:t>Write a report for the governors to give your views.  You could include:</a:t>
            </a:r>
          </a:p>
          <a:p>
            <a:pPr marL="360363" indent="-184150">
              <a:buFont typeface="Arial" panose="020B0604020202020204" pitchFamily="34" charset="0"/>
              <a:buChar char="•"/>
            </a:pPr>
            <a:r>
              <a:rPr lang="en-GB" sz="1700" b="0" dirty="0"/>
              <a:t>examples of strengths and weaknesses of the school/college</a:t>
            </a:r>
          </a:p>
          <a:p>
            <a:pPr marL="360363" indent="-184150">
              <a:buFont typeface="Arial" panose="020B0604020202020204" pitchFamily="34" charset="0"/>
              <a:buChar char="•"/>
            </a:pPr>
            <a:r>
              <a:rPr lang="en-GB" sz="1700" b="0" dirty="0"/>
              <a:t>your ideas about how the school/college could be improved   [20]</a:t>
            </a:r>
          </a:p>
        </p:txBody>
      </p:sp>
      <p:pic>
        <p:nvPicPr>
          <p:cNvPr id="4" name="Picture 3">
            <a:extLst>
              <a:ext uri="{FF2B5EF4-FFF2-40B4-BE49-F238E27FC236}">
                <a16:creationId xmlns:a16="http://schemas.microsoft.com/office/drawing/2014/main" id="{87D72659-1CB0-4B66-9CFF-A1A98446C2DD}"/>
              </a:ext>
            </a:extLst>
          </p:cNvPr>
          <p:cNvPicPr>
            <a:picLocks noChangeAspect="1"/>
          </p:cNvPicPr>
          <p:nvPr/>
        </p:nvPicPr>
        <p:blipFill>
          <a:blip r:embed="rId3"/>
          <a:stretch>
            <a:fillRect/>
          </a:stretch>
        </p:blipFill>
        <p:spPr>
          <a:xfrm>
            <a:off x="4205062" y="957461"/>
            <a:ext cx="4701951" cy="5780683"/>
          </a:xfrm>
          <a:prstGeom prst="rect">
            <a:avLst/>
          </a:prstGeom>
        </p:spPr>
      </p:pic>
    </p:spTree>
    <p:extLst>
      <p:ext uri="{BB962C8B-B14F-4D97-AF65-F5344CB8AC3E}">
        <p14:creationId xmlns:p14="http://schemas.microsoft.com/office/powerpoint/2010/main" val="325137606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411062" y="2751589"/>
            <a:ext cx="8481270" cy="646331"/>
          </a:xfrm>
          <a:prstGeom prst="rect">
            <a:avLst/>
          </a:prstGeom>
          <a:noFill/>
        </p:spPr>
        <p:txBody>
          <a:bodyPr wrap="square" rtlCol="0">
            <a:spAutoFit/>
          </a:bodyPr>
          <a:lstStyle/>
          <a:p>
            <a:r>
              <a:rPr lang="en-GB" dirty="0"/>
              <a:t>Look at a middle section to this answer then look back at the plan on the previous page.  Can you see how the plan has helped the student to write this answer?</a:t>
            </a:r>
          </a:p>
        </p:txBody>
      </p:sp>
      <p:sp>
        <p:nvSpPr>
          <p:cNvPr id="6" name="TextBox 5">
            <a:extLst>
              <a:ext uri="{FF2B5EF4-FFF2-40B4-BE49-F238E27FC236}">
                <a16:creationId xmlns:a16="http://schemas.microsoft.com/office/drawing/2014/main" id="{179E56D3-366D-4F8A-A03B-66DD6523AE5C}"/>
              </a:ext>
            </a:extLst>
          </p:cNvPr>
          <p:cNvSpPr txBox="1"/>
          <p:nvPr/>
        </p:nvSpPr>
        <p:spPr>
          <a:xfrm>
            <a:off x="293615" y="1100810"/>
            <a:ext cx="8347047" cy="1400383"/>
          </a:xfrm>
          <a:prstGeom prst="rect">
            <a:avLst/>
          </a:prstGeom>
          <a:noFill/>
        </p:spPr>
        <p:txBody>
          <a:bodyPr wrap="square">
            <a:spAutoFit/>
          </a:bodyPr>
          <a:lstStyle/>
          <a:p>
            <a:r>
              <a:rPr lang="en-GB" sz="1700" b="0" dirty="0"/>
              <a:t>The governors who run your school/college are interested in the views of pupils about the strengths and weaknesses of the school/college</a:t>
            </a:r>
            <a:r>
              <a:rPr lang="en-GB" sz="1700" b="1" dirty="0"/>
              <a:t>.</a:t>
            </a:r>
          </a:p>
          <a:p>
            <a:r>
              <a:rPr lang="en-GB" sz="1700" b="1" dirty="0"/>
              <a:t>Write a report for the governors to give your views.  You could include:</a:t>
            </a:r>
          </a:p>
          <a:p>
            <a:pPr marL="360363" indent="-184150">
              <a:buFont typeface="Arial" panose="020B0604020202020204" pitchFamily="34" charset="0"/>
              <a:buChar char="•"/>
            </a:pPr>
            <a:r>
              <a:rPr lang="en-GB" sz="1700" b="0" dirty="0"/>
              <a:t>examples of strengths and weaknesses of the school/college</a:t>
            </a:r>
          </a:p>
          <a:p>
            <a:pPr marL="360363" indent="-184150">
              <a:buFont typeface="Arial" panose="020B0604020202020204" pitchFamily="34" charset="0"/>
              <a:buChar char="•"/>
            </a:pPr>
            <a:r>
              <a:rPr lang="en-GB" sz="1700" b="0" dirty="0"/>
              <a:t>your ideas about how the school/college could be improved.                                 [20]</a:t>
            </a:r>
          </a:p>
        </p:txBody>
      </p:sp>
      <p:sp>
        <p:nvSpPr>
          <p:cNvPr id="7" name="Text Box 2">
            <a:extLst>
              <a:ext uri="{FF2B5EF4-FFF2-40B4-BE49-F238E27FC236}">
                <a16:creationId xmlns:a16="http://schemas.microsoft.com/office/drawing/2014/main" id="{29B4F5B8-4C7F-47E6-B9C2-BBC491A40763}"/>
              </a:ext>
            </a:extLst>
          </p:cNvPr>
          <p:cNvSpPr txBox="1">
            <a:spLocks noChangeArrowheads="1"/>
          </p:cNvSpPr>
          <p:nvPr/>
        </p:nvSpPr>
        <p:spPr bwMode="auto">
          <a:xfrm>
            <a:off x="293615" y="3586847"/>
            <a:ext cx="8439323" cy="3151297"/>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rot="0" vert="horz" wrap="square" lIns="91440" tIns="45720" rIns="91440" bIns="45720" anchor="t" anchorCtr="0">
            <a:noAutofit/>
          </a:bodyPr>
          <a:lstStyle/>
          <a:p>
            <a:pPr>
              <a:lnSpc>
                <a:spcPct val="107000"/>
              </a:lnSpc>
              <a:spcAft>
                <a:spcPts val="800"/>
              </a:spcAft>
            </a:pPr>
            <a:r>
              <a:rPr lang="en-GB" sz="1300" i="1" u="sng"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Concerns over sporting facilities</a:t>
            </a:r>
          </a:p>
          <a:p>
            <a:pPr>
              <a:lnSpc>
                <a:spcPct val="107000"/>
              </a:lnSpc>
              <a:spcAft>
                <a:spcPts val="800"/>
              </a:spcAft>
            </a:pPr>
            <a:r>
              <a:rPr lang="en-GB" sz="1300" i="1" dirty="0">
                <a:effectLst/>
                <a:latin typeface="Nirmala UI" panose="020B0502040204020203" pitchFamily="34" charset="0"/>
                <a:ea typeface="Nirmala UI" panose="020B0502040204020203" pitchFamily="34" charset="0"/>
                <a:cs typeface="Nirmala UI" panose="020B0502040204020203" pitchFamily="34" charset="0"/>
              </a:rPr>
              <a:t>Structurally, the </a:t>
            </a:r>
            <a:r>
              <a:rPr lang="en-GB" sz="1300" i="1" dirty="0">
                <a:latin typeface="Nirmala UI" panose="020B0502040204020203" pitchFamily="34" charset="0"/>
                <a:ea typeface="Nirmala UI" panose="020B0502040204020203" pitchFamily="34" charset="0"/>
                <a:cs typeface="Nirmala UI" panose="020B0502040204020203" pitchFamily="34" charset="0"/>
              </a:rPr>
              <a:t>main sports </a:t>
            </a:r>
            <a:r>
              <a:rPr lang="en-GB" sz="1300" i="1" dirty="0">
                <a:effectLst/>
                <a:latin typeface="Nirmala UI" panose="020B0502040204020203" pitchFamily="34" charset="0"/>
                <a:ea typeface="Nirmala UI" panose="020B0502040204020203" pitchFamily="34" charset="0"/>
                <a:cs typeface="Nirmala UI" panose="020B0502040204020203" pitchFamily="34" charset="0"/>
              </a:rPr>
              <a:t>building is hazardous. Unstable, uneven floors, loose sockets, and crumbling plasterboard only add to the danger of the building.  It is true that we are a historic school but this does not mean that the last known improvements to our facilities should date back to the middle of the last century.  Changing room facilities are out-dated and very dangerous with crumbling tiles and rickety benches precariously balanced against walls.  </a:t>
            </a:r>
          </a:p>
          <a:p>
            <a:pPr>
              <a:lnSpc>
                <a:spcPct val="107000"/>
              </a:lnSpc>
              <a:spcAft>
                <a:spcPts val="800"/>
              </a:spcAft>
            </a:pPr>
            <a:r>
              <a:rPr lang="en-GB" sz="1300" i="1" dirty="0">
                <a:effectLst/>
                <a:latin typeface="Nirmala UI" panose="020B0502040204020203" pitchFamily="34" charset="0"/>
                <a:ea typeface="Nirmala UI" panose="020B0502040204020203" pitchFamily="34" charset="0"/>
                <a:cs typeface="Nirmala UI" panose="020B0502040204020203" pitchFamily="34" charset="0"/>
              </a:rPr>
              <a:t>As you are aware, attendance for PE has decreased alarmingly in recent years.  Do you realise that poor attendance is inextricably linked to the poor facilities?  There are no windows in the gym which means that students are forced to exercise in artificial light and stale air. This is not helpful in educating students on the benefits of </a:t>
            </a:r>
            <a:r>
              <a:rPr lang="en-GB" sz="1300" i="1" dirty="0">
                <a:latin typeface="Nirmala UI" panose="020B0502040204020203" pitchFamily="34" charset="0"/>
                <a:ea typeface="Nirmala UI" panose="020B0502040204020203" pitchFamily="34" charset="0"/>
                <a:cs typeface="Nirmala UI" panose="020B0502040204020203" pitchFamily="34" charset="0"/>
              </a:rPr>
              <a:t>a healthy lifestyle. Worse than this though, the poor state of our facilities has actually caused injury.  </a:t>
            </a:r>
            <a:r>
              <a:rPr lang="en-GB" sz="1300" i="1" dirty="0">
                <a:effectLst/>
                <a:latin typeface="Nirmala UI" panose="020B0502040204020203" pitchFamily="34" charset="0"/>
                <a:ea typeface="Nirmala UI" panose="020B0502040204020203" pitchFamily="34" charset="0"/>
                <a:cs typeface="Nirmala UI" panose="020B0502040204020203" pitchFamily="34" charset="0"/>
              </a:rPr>
              <a:t>As you are aware, William Jones recently suffered from a fractured arm caused during a PE lesson. He is one of the many casualties of our PE facilities. His accident was caused by the lack of mats beneath the climbing bars meaning he fell directly onto a concrete floor. Thankfully his injuries were limited to a broken limb. </a:t>
            </a:r>
          </a:p>
          <a:p>
            <a:pPr>
              <a:lnSpc>
                <a:spcPct val="107000"/>
              </a:lnSpc>
              <a:spcAft>
                <a:spcPts val="800"/>
              </a:spcAft>
            </a:pPr>
            <a:endParaRPr lang="en-GB" sz="13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416892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answer</a:t>
            </a:r>
          </a:p>
        </p:txBody>
      </p:sp>
      <p:sp>
        <p:nvSpPr>
          <p:cNvPr id="4" name="TextBox 3">
            <a:extLst>
              <a:ext uri="{FF2B5EF4-FFF2-40B4-BE49-F238E27FC236}">
                <a16:creationId xmlns:a16="http://schemas.microsoft.com/office/drawing/2014/main" id="{39EFF35C-522D-4BF7-98A4-4FC5B82C33DB}"/>
              </a:ext>
            </a:extLst>
          </p:cNvPr>
          <p:cNvSpPr txBox="1"/>
          <p:nvPr/>
        </p:nvSpPr>
        <p:spPr>
          <a:xfrm>
            <a:off x="531950" y="2858373"/>
            <a:ext cx="7789929" cy="2308324"/>
          </a:xfrm>
          <a:prstGeom prst="rect">
            <a:avLst/>
          </a:prstGeom>
          <a:solidFill>
            <a:srgbClr val="F7B385"/>
          </a:solidFill>
        </p:spPr>
        <p:txBody>
          <a:bodyPr wrap="square" rtlCol="0">
            <a:spAutoFit/>
          </a:bodyPr>
          <a:lstStyle/>
          <a:p>
            <a:r>
              <a:rPr lang="en-GB" dirty="0"/>
              <a:t>The task above was set as part of the Sample Assessment Materials.  The following slides contain a marked answer to this task.  Read it through and </a:t>
            </a:r>
            <a:r>
              <a:rPr lang="en-GB" b="1" dirty="0"/>
              <a:t>think about the comments </a:t>
            </a:r>
            <a:r>
              <a:rPr lang="en-GB" dirty="0"/>
              <a:t>made by the examiner.</a:t>
            </a:r>
          </a:p>
          <a:p>
            <a:endParaRPr lang="en-GB" dirty="0"/>
          </a:p>
          <a:p>
            <a:r>
              <a:rPr lang="en-GB" b="1" dirty="0"/>
              <a:t>Make notes or annotate the work </a:t>
            </a:r>
            <a:r>
              <a:rPr lang="en-GB" dirty="0"/>
              <a:t>with details on:</a:t>
            </a:r>
          </a:p>
          <a:p>
            <a:pPr marL="342900" indent="-342900">
              <a:buAutoNum type="arabicPeriod"/>
            </a:pPr>
            <a:r>
              <a:rPr lang="en-GB" dirty="0"/>
              <a:t>The ways in which you would improve on the content.</a:t>
            </a:r>
          </a:p>
          <a:p>
            <a:pPr marL="342900" indent="-342900">
              <a:buAutoNum type="arabicPeriod"/>
            </a:pPr>
            <a:r>
              <a:rPr lang="en-GB" dirty="0"/>
              <a:t>How you would correct any errors.</a:t>
            </a:r>
          </a:p>
          <a:p>
            <a:endParaRPr lang="en-GB" dirty="0"/>
          </a:p>
        </p:txBody>
      </p:sp>
      <p:sp>
        <p:nvSpPr>
          <p:cNvPr id="7" name="TextBox 6">
            <a:extLst>
              <a:ext uri="{FF2B5EF4-FFF2-40B4-BE49-F238E27FC236}">
                <a16:creationId xmlns:a16="http://schemas.microsoft.com/office/drawing/2014/main" id="{D9F25CA3-F340-4882-A246-7D936AE944F2}"/>
              </a:ext>
            </a:extLst>
          </p:cNvPr>
          <p:cNvSpPr txBox="1"/>
          <p:nvPr/>
        </p:nvSpPr>
        <p:spPr>
          <a:xfrm>
            <a:off x="293616" y="1022863"/>
            <a:ext cx="8028263" cy="1477328"/>
          </a:xfrm>
          <a:prstGeom prst="rect">
            <a:avLst/>
          </a:prstGeom>
          <a:noFill/>
          <a:ln>
            <a:solidFill>
              <a:schemeClr val="accent6">
                <a:lumMod val="75000"/>
              </a:schemeClr>
            </a:solidFill>
          </a:ln>
        </p:spPr>
        <p:txBody>
          <a:bodyPr wrap="square">
            <a:spAutoFit/>
          </a:bodyPr>
          <a:lstStyle/>
          <a:p>
            <a:r>
              <a:rPr lang="en-GB" sz="1800" b="0" dirty="0"/>
              <a:t>Your school/college is keen to reduce waste</a:t>
            </a:r>
            <a:r>
              <a:rPr lang="en-GB" sz="1800" b="1" dirty="0"/>
              <a:t>.</a:t>
            </a:r>
          </a:p>
          <a:p>
            <a:r>
              <a:rPr lang="en-GB" sz="1800" b="1" dirty="0"/>
              <a:t>Write a report for the Headteacher/Principal suggesting ways this might be done.</a:t>
            </a:r>
          </a:p>
          <a:p>
            <a:r>
              <a:rPr lang="en-GB" sz="1800" b="1" dirty="0"/>
              <a:t>You could include:</a:t>
            </a:r>
          </a:p>
          <a:p>
            <a:pPr marL="360363" indent="-184150">
              <a:buFont typeface="Arial" panose="020B0604020202020204" pitchFamily="34" charset="0"/>
              <a:buChar char="•"/>
            </a:pPr>
            <a:r>
              <a:rPr lang="en-GB" sz="1800" b="0" dirty="0"/>
              <a:t>examples of waste at the moment</a:t>
            </a:r>
          </a:p>
          <a:p>
            <a:pPr marL="360363" indent="-184150">
              <a:buFont typeface="Arial" panose="020B0604020202020204" pitchFamily="34" charset="0"/>
              <a:buChar char="•"/>
            </a:pPr>
            <a:r>
              <a:rPr lang="en-GB" sz="1800" b="0" dirty="0"/>
              <a:t>your ideas about how the situation could be improved                                   [20]</a:t>
            </a:r>
          </a:p>
        </p:txBody>
      </p:sp>
    </p:spTree>
    <p:extLst>
      <p:ext uri="{BB962C8B-B14F-4D97-AF65-F5344CB8AC3E}">
        <p14:creationId xmlns:p14="http://schemas.microsoft.com/office/powerpoint/2010/main" val="305905153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answer</a:t>
            </a:r>
          </a:p>
        </p:txBody>
      </p:sp>
      <p:pic>
        <p:nvPicPr>
          <p:cNvPr id="4" name="Picture 3">
            <a:extLst>
              <a:ext uri="{FF2B5EF4-FFF2-40B4-BE49-F238E27FC236}">
                <a16:creationId xmlns:a16="http://schemas.microsoft.com/office/drawing/2014/main" id="{4B67374A-564D-4C47-8716-0290D9F68862}"/>
              </a:ext>
            </a:extLst>
          </p:cNvPr>
          <p:cNvPicPr>
            <a:picLocks noChangeAspect="1"/>
          </p:cNvPicPr>
          <p:nvPr/>
        </p:nvPicPr>
        <p:blipFill>
          <a:blip r:embed="rId3"/>
          <a:stretch>
            <a:fillRect/>
          </a:stretch>
        </p:blipFill>
        <p:spPr>
          <a:xfrm>
            <a:off x="1102718" y="1438301"/>
            <a:ext cx="6686894" cy="4635738"/>
          </a:xfrm>
          <a:prstGeom prst="rect">
            <a:avLst/>
          </a:prstGeom>
        </p:spPr>
      </p:pic>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answer</a:t>
            </a:r>
          </a:p>
        </p:txBody>
      </p:sp>
      <p:pic>
        <p:nvPicPr>
          <p:cNvPr id="4" name="Picture 3">
            <a:extLst>
              <a:ext uri="{FF2B5EF4-FFF2-40B4-BE49-F238E27FC236}">
                <a16:creationId xmlns:a16="http://schemas.microsoft.com/office/drawing/2014/main" id="{29A54707-39B7-4E0F-B039-4E6545A621AD}"/>
              </a:ext>
            </a:extLst>
          </p:cNvPr>
          <p:cNvPicPr>
            <a:picLocks noChangeAspect="1"/>
          </p:cNvPicPr>
          <p:nvPr/>
        </p:nvPicPr>
        <p:blipFill>
          <a:blip r:embed="rId3"/>
          <a:stretch>
            <a:fillRect/>
          </a:stretch>
        </p:blipFill>
        <p:spPr>
          <a:xfrm>
            <a:off x="939917" y="1163984"/>
            <a:ext cx="6744047" cy="2952902"/>
          </a:xfrm>
          <a:prstGeom prst="rect">
            <a:avLst/>
          </a:prstGeom>
        </p:spPr>
      </p:pic>
      <p:pic>
        <p:nvPicPr>
          <p:cNvPr id="7" name="Picture 6">
            <a:extLst>
              <a:ext uri="{FF2B5EF4-FFF2-40B4-BE49-F238E27FC236}">
                <a16:creationId xmlns:a16="http://schemas.microsoft.com/office/drawing/2014/main" id="{05D65B0F-A55B-4BB8-8EBD-47CE302C4A52}"/>
              </a:ext>
            </a:extLst>
          </p:cNvPr>
          <p:cNvPicPr>
            <a:picLocks noChangeAspect="1"/>
          </p:cNvPicPr>
          <p:nvPr/>
        </p:nvPicPr>
        <p:blipFill>
          <a:blip r:embed="rId4"/>
          <a:stretch>
            <a:fillRect/>
          </a:stretch>
        </p:blipFill>
        <p:spPr>
          <a:xfrm>
            <a:off x="939917" y="4133092"/>
            <a:ext cx="7063530" cy="1232388"/>
          </a:xfrm>
          <a:prstGeom prst="rect">
            <a:avLst/>
          </a:prstGeom>
        </p:spPr>
      </p:pic>
    </p:spTree>
    <p:extLst>
      <p:ext uri="{BB962C8B-B14F-4D97-AF65-F5344CB8AC3E}">
        <p14:creationId xmlns:p14="http://schemas.microsoft.com/office/powerpoint/2010/main" val="29193722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sample answer</a:t>
            </a:r>
          </a:p>
        </p:txBody>
      </p:sp>
      <p:pic>
        <p:nvPicPr>
          <p:cNvPr id="5" name="Picture 4">
            <a:extLst>
              <a:ext uri="{FF2B5EF4-FFF2-40B4-BE49-F238E27FC236}">
                <a16:creationId xmlns:a16="http://schemas.microsoft.com/office/drawing/2014/main" id="{08FFDB7A-35CA-4F42-B4AB-C071E3441990}"/>
              </a:ext>
            </a:extLst>
          </p:cNvPr>
          <p:cNvPicPr>
            <a:picLocks noChangeAspect="1"/>
          </p:cNvPicPr>
          <p:nvPr/>
        </p:nvPicPr>
        <p:blipFill>
          <a:blip r:embed="rId3"/>
          <a:stretch>
            <a:fillRect/>
          </a:stretch>
        </p:blipFill>
        <p:spPr>
          <a:xfrm>
            <a:off x="713481" y="1430122"/>
            <a:ext cx="7062698" cy="399775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9870554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Report writing – task</a:t>
            </a:r>
          </a:p>
        </p:txBody>
      </p:sp>
      <p:sp>
        <p:nvSpPr>
          <p:cNvPr id="8" name="TextBox 7">
            <a:extLst>
              <a:ext uri="{FF2B5EF4-FFF2-40B4-BE49-F238E27FC236}">
                <a16:creationId xmlns:a16="http://schemas.microsoft.com/office/drawing/2014/main" id="{FE8300CB-8DD8-482B-BBE3-42AFCE742856}"/>
              </a:ext>
            </a:extLst>
          </p:cNvPr>
          <p:cNvSpPr txBox="1"/>
          <p:nvPr/>
        </p:nvSpPr>
        <p:spPr>
          <a:xfrm>
            <a:off x="375031" y="977317"/>
            <a:ext cx="7789929" cy="1754326"/>
          </a:xfrm>
          <a:prstGeom prst="rect">
            <a:avLst/>
          </a:prstGeom>
          <a:noFill/>
          <a:ln>
            <a:solidFill>
              <a:srgbClr val="A5A6A5"/>
            </a:solidFill>
          </a:ln>
        </p:spPr>
        <p:txBody>
          <a:bodyPr wrap="square">
            <a:spAutoFit/>
          </a:bodyPr>
          <a:lstStyle/>
          <a:p>
            <a:r>
              <a:rPr lang="en-GB" sz="1800" b="0" dirty="0"/>
              <a:t>The local council have asked young people to write a report on your local area, outlining the areas that need improvement</a:t>
            </a:r>
            <a:r>
              <a:rPr lang="en-GB" sz="1800" b="1" dirty="0"/>
              <a:t>.</a:t>
            </a:r>
          </a:p>
          <a:p>
            <a:r>
              <a:rPr lang="en-GB" sz="1800" b="1" dirty="0"/>
              <a:t>Write a report for the local council to give your views.</a:t>
            </a:r>
          </a:p>
          <a:p>
            <a:r>
              <a:rPr lang="en-GB" sz="1800" b="1" dirty="0"/>
              <a:t>You could include:</a:t>
            </a:r>
          </a:p>
          <a:p>
            <a:pPr marL="360363" indent="-184150">
              <a:buFont typeface="Arial" panose="020B0604020202020204" pitchFamily="34" charset="0"/>
              <a:buChar char="•"/>
            </a:pPr>
            <a:r>
              <a:rPr lang="en-GB" sz="1800" b="0" dirty="0"/>
              <a:t>examples of areas that you feel need improvement</a:t>
            </a:r>
          </a:p>
          <a:p>
            <a:pPr marL="360363" indent="-184150">
              <a:buFont typeface="Arial" panose="020B0604020202020204" pitchFamily="34" charset="0"/>
              <a:buChar char="•"/>
            </a:pPr>
            <a:r>
              <a:rPr lang="en-GB" sz="1800" b="0" dirty="0"/>
              <a:t>your ideas about how improvements could </a:t>
            </a:r>
            <a:r>
              <a:rPr lang="en-GB" sz="1800" b="0"/>
              <a:t>be made                                      [</a:t>
            </a:r>
            <a:r>
              <a:rPr lang="en-GB" sz="1800" b="0" dirty="0"/>
              <a:t>20]</a:t>
            </a:r>
          </a:p>
        </p:txBody>
      </p:sp>
      <p:sp>
        <p:nvSpPr>
          <p:cNvPr id="4" name="TextBox 3">
            <a:extLst>
              <a:ext uri="{FF2B5EF4-FFF2-40B4-BE49-F238E27FC236}">
                <a16:creationId xmlns:a16="http://schemas.microsoft.com/office/drawing/2014/main" id="{39EFF35C-522D-4BF7-98A4-4FC5B82C33DB}"/>
              </a:ext>
            </a:extLst>
          </p:cNvPr>
          <p:cNvSpPr txBox="1"/>
          <p:nvPr/>
        </p:nvSpPr>
        <p:spPr>
          <a:xfrm>
            <a:off x="375031" y="3310625"/>
            <a:ext cx="7789929" cy="2585323"/>
          </a:xfrm>
          <a:prstGeom prst="rect">
            <a:avLst/>
          </a:prstGeom>
          <a:solidFill>
            <a:schemeClr val="accent6">
              <a:lumMod val="20000"/>
              <a:lumOff val="80000"/>
            </a:schemeClr>
          </a:solidFill>
        </p:spPr>
        <p:txBody>
          <a:bodyPr wrap="square" rtlCol="0">
            <a:spAutoFit/>
          </a:bodyPr>
          <a:lstStyle/>
          <a:p>
            <a:r>
              <a:rPr lang="en-GB" dirty="0"/>
              <a:t>The example that you looked at on slides 16 and 17 would have benefitted from making more points and developing ideas more clearly.  It may have also benefitted from a clearer focus on structure.</a:t>
            </a:r>
          </a:p>
          <a:p>
            <a:endParaRPr lang="en-GB" dirty="0"/>
          </a:p>
          <a:p>
            <a:r>
              <a:rPr lang="en-GB" dirty="0"/>
              <a:t>Use the guidance on how to plan from the previous slides in this presentation and </a:t>
            </a:r>
            <a:r>
              <a:rPr lang="en-GB" b="1" dirty="0"/>
              <a:t>plan your own answer to this question</a:t>
            </a:r>
            <a:r>
              <a:rPr lang="en-GB" dirty="0"/>
              <a:t>.</a:t>
            </a:r>
          </a:p>
          <a:p>
            <a:endParaRPr lang="en-GB" dirty="0"/>
          </a:p>
          <a:p>
            <a:r>
              <a:rPr lang="en-GB" dirty="0"/>
              <a:t>When you are happy with your plan, </a:t>
            </a:r>
            <a:r>
              <a:rPr lang="en-GB" b="1" dirty="0"/>
              <a:t>write an answer to this question</a:t>
            </a:r>
            <a:r>
              <a:rPr lang="en-GB" dirty="0"/>
              <a:t>.</a:t>
            </a:r>
          </a:p>
          <a:p>
            <a:r>
              <a:rPr lang="en-GB" i="1" dirty="0"/>
              <a:t>You should spend around 25-30 minutes on this.</a:t>
            </a:r>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report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report </a:t>
            </a:r>
            <a:r>
              <a:rPr lang="en-GB" dirty="0"/>
              <a:t>writing</a:t>
            </a:r>
          </a:p>
          <a:p>
            <a:pPr marL="342900" indent="-342900">
              <a:buFont typeface="Arial" panose="020B0604020202020204" pitchFamily="34" charset="0"/>
              <a:buChar char="•"/>
            </a:pPr>
            <a:r>
              <a:rPr lang="en-GB" dirty="0"/>
              <a:t>focus on specific </a:t>
            </a:r>
            <a:r>
              <a:rPr lang="en-GB" dirty="0">
                <a:solidFill>
                  <a:schemeClr val="tx1"/>
                </a:solidFill>
              </a:rPr>
              <a:t>report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report</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report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8FF72C-DAC0-41A9-9B07-790B84A52E7B}"/>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Revision sheet</a:t>
            </a:r>
          </a:p>
        </p:txBody>
      </p:sp>
      <p:sp>
        <p:nvSpPr>
          <p:cNvPr id="13" name="TextBox 12">
            <a:extLst>
              <a:ext uri="{FF2B5EF4-FFF2-40B4-BE49-F238E27FC236}">
                <a16:creationId xmlns:a16="http://schemas.microsoft.com/office/drawing/2014/main" id="{911A5B39-5177-4B41-AFA9-2C577ED9397E}"/>
              </a:ext>
            </a:extLst>
          </p:cNvPr>
          <p:cNvSpPr txBox="1"/>
          <p:nvPr/>
        </p:nvSpPr>
        <p:spPr>
          <a:xfrm>
            <a:off x="67112" y="932564"/>
            <a:ext cx="8741328" cy="307777"/>
          </a:xfrm>
          <a:prstGeom prst="rect">
            <a:avLst/>
          </a:prstGeom>
          <a:noFill/>
        </p:spPr>
        <p:txBody>
          <a:bodyPr wrap="square" rtlCol="0">
            <a:spAutoFit/>
          </a:bodyPr>
          <a:lstStyle/>
          <a:p>
            <a:r>
              <a:rPr lang="en-GB" sz="1400" b="1" dirty="0"/>
              <a:t>Click on the link to the following revision sheet.  You can print this off to help you when writing a report:</a:t>
            </a:r>
          </a:p>
        </p:txBody>
      </p:sp>
      <p:pic>
        <p:nvPicPr>
          <p:cNvPr id="3" name="Picture 2">
            <a:extLst>
              <a:ext uri="{FF2B5EF4-FFF2-40B4-BE49-F238E27FC236}">
                <a16:creationId xmlns:a16="http://schemas.microsoft.com/office/drawing/2014/main" id="{A0274DC4-8CE9-459F-A5FD-EBBB227CFA36}"/>
              </a:ext>
            </a:extLst>
          </p:cNvPr>
          <p:cNvPicPr>
            <a:picLocks noChangeAspect="1"/>
          </p:cNvPicPr>
          <p:nvPr/>
        </p:nvPicPr>
        <p:blipFill>
          <a:blip r:embed="rId3"/>
          <a:stretch>
            <a:fillRect/>
          </a:stretch>
        </p:blipFill>
        <p:spPr>
          <a:xfrm>
            <a:off x="610931" y="1298419"/>
            <a:ext cx="7922137" cy="5533350"/>
          </a:xfrm>
          <a:prstGeom prst="rect">
            <a:avLst/>
          </a:prstGeom>
        </p:spPr>
      </p:pic>
    </p:spTree>
    <p:extLst>
      <p:ext uri="{BB962C8B-B14F-4D97-AF65-F5344CB8AC3E}">
        <p14:creationId xmlns:p14="http://schemas.microsoft.com/office/powerpoint/2010/main" val="371961734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94282" y="1356919"/>
            <a:ext cx="8235368" cy="4798503"/>
          </a:xfrm>
        </p:spPr>
        <p:txBody>
          <a:bodyPr>
            <a:normAutofit fontScale="85000" lnSpcReduction="20000"/>
          </a:bodyPr>
          <a:lstStyle/>
          <a:p>
            <a:pPr>
              <a:lnSpc>
                <a:spcPct val="120000"/>
              </a:lnSpc>
            </a:pPr>
            <a:r>
              <a:rPr lang="en-GB" sz="3200" b="1" dirty="0"/>
              <a:t>What do you need to know?</a:t>
            </a:r>
          </a:p>
          <a:p>
            <a:pPr>
              <a:lnSpc>
                <a:spcPct val="120000"/>
              </a:lnSpc>
            </a:pPr>
            <a:endParaRPr lang="en-GB" sz="2400" b="1" dirty="0">
              <a:solidFill>
                <a:srgbClr val="243F60"/>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spcBef>
                <a:spcPts val="1000"/>
              </a:spcBef>
            </a:pPr>
            <a:r>
              <a:rPr lang="en-GB" sz="2200" b="1" u="sng"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2200" dirty="0">
                <a:solidFill>
                  <a:schemeClr val="tx1"/>
                </a:solidFill>
                <a:latin typeface="+mn-lt"/>
                <a:ea typeface="Times New Roman" panose="02020603050405020304" pitchFamily="18" charset="0"/>
                <a:cs typeface="Times New Roman" panose="02020603050405020304" pitchFamily="18" charset="0"/>
              </a:rPr>
              <a:t>Who are you </a:t>
            </a:r>
            <a:r>
              <a:rPr lang="en-GB" sz="2200" dirty="0">
                <a:solidFill>
                  <a:schemeClr val="tx1"/>
                </a:solidFill>
                <a:effectLst/>
                <a:latin typeface="+mn-lt"/>
                <a:ea typeface="Times New Roman" panose="02020603050405020304" pitchFamily="18" charset="0"/>
                <a:cs typeface="Times New Roman" panose="02020603050405020304" pitchFamily="18" charset="0"/>
              </a:rPr>
              <a:t>writing your report for? Is there anything you need to consider when writing to this particular audience?</a:t>
            </a:r>
          </a:p>
          <a:p>
            <a:pPr>
              <a:lnSpc>
                <a:spcPct val="120000"/>
              </a:lnSpc>
              <a:spcAft>
                <a:spcPts val="1000"/>
              </a:spcAft>
            </a:pPr>
            <a:r>
              <a:rPr lang="en-GB" sz="2200" dirty="0">
                <a:solidFill>
                  <a:schemeClr val="tx1"/>
                </a:solidFill>
                <a:effectLst/>
                <a:latin typeface="+mn-lt"/>
                <a:ea typeface="Calibri" panose="020F0502020204030204" pitchFamily="34" charset="0"/>
                <a:cs typeface="Calibri" panose="020F0502020204030204" pitchFamily="34" charset="0"/>
              </a:rPr>
              <a:t> </a:t>
            </a:r>
            <a:endParaRPr lang="en-GB" sz="22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2200" b="1" u="sng"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2200" dirty="0">
                <a:solidFill>
                  <a:schemeClr val="tx1"/>
                </a:solidFill>
                <a:latin typeface="+mn-lt"/>
                <a:ea typeface="Calibri" panose="020F0502020204030204" pitchFamily="34" charset="0"/>
                <a:cs typeface="Calibri" panose="020F0502020204030204" pitchFamily="34" charset="0"/>
              </a:rPr>
              <a:t>W</a:t>
            </a:r>
            <a:r>
              <a:rPr lang="en-GB" sz="2200" dirty="0">
                <a:solidFill>
                  <a:schemeClr val="tx1"/>
                </a:solidFill>
                <a:effectLst/>
                <a:latin typeface="+mn-lt"/>
                <a:ea typeface="Calibri" panose="020F0502020204030204" pitchFamily="34" charset="0"/>
                <a:cs typeface="Calibri" panose="020F0502020204030204" pitchFamily="34" charset="0"/>
              </a:rPr>
              <a:t>hat is your writing tryin</a:t>
            </a:r>
            <a:r>
              <a:rPr lang="en-GB" sz="2200" dirty="0">
                <a:solidFill>
                  <a:schemeClr val="tx1"/>
                </a:solidFill>
                <a:latin typeface="+mn-lt"/>
                <a:ea typeface="Calibri" panose="020F0502020204030204" pitchFamily="34" charset="0"/>
                <a:cs typeface="Calibri" panose="020F0502020204030204" pitchFamily="34" charset="0"/>
              </a:rPr>
              <a:t>g to achieve</a:t>
            </a:r>
            <a:r>
              <a:rPr lang="en-GB" sz="2200" dirty="0">
                <a:solidFill>
                  <a:schemeClr val="tx1"/>
                </a:solidFill>
                <a:effectLst/>
                <a:latin typeface="+mn-lt"/>
                <a:ea typeface="Calibri" panose="020F0502020204030204" pitchFamily="34" charset="0"/>
                <a:cs typeface="Calibri" panose="020F0502020204030204" pitchFamily="34" charset="0"/>
              </a:rPr>
              <a:t>? </a:t>
            </a:r>
            <a:r>
              <a:rPr lang="en-GB" sz="2200" dirty="0">
                <a:solidFill>
                  <a:schemeClr val="tx1"/>
                </a:solidFill>
                <a:latin typeface="+mn-lt"/>
                <a:ea typeface="Calibri" panose="020F0502020204030204" pitchFamily="34" charset="0"/>
                <a:cs typeface="Calibri" panose="020F0502020204030204" pitchFamily="34" charset="0"/>
              </a:rPr>
              <a:t>For example, you may need to do at least one of the following</a:t>
            </a:r>
            <a:r>
              <a:rPr lang="en-GB" sz="2200" dirty="0">
                <a:solidFill>
                  <a:schemeClr val="tx1"/>
                </a:solidFill>
                <a:effectLst/>
                <a:latin typeface="+mn-lt"/>
                <a:ea typeface="Calibri" panose="020F0502020204030204" pitchFamily="34" charset="0"/>
                <a:cs typeface="Calibri" panose="020F0502020204030204" pitchFamily="34" charset="0"/>
              </a:rPr>
              <a:t>:</a:t>
            </a:r>
          </a:p>
          <a:p>
            <a:pPr marL="450850" indent="-285750">
              <a:lnSpc>
                <a:spcPct val="120000"/>
              </a:lnSpc>
              <a:spcAft>
                <a:spcPts val="0"/>
              </a:spcAft>
              <a:buFontTx/>
              <a:buChar char="-"/>
            </a:pPr>
            <a:r>
              <a:rPr lang="en-GB" sz="2200" dirty="0">
                <a:solidFill>
                  <a:schemeClr val="tx1"/>
                </a:solidFill>
                <a:effectLst/>
                <a:latin typeface="+mn-lt"/>
                <a:ea typeface="Calibri" panose="020F0502020204030204" pitchFamily="34" charset="0"/>
                <a:cs typeface="Calibri" panose="020F0502020204030204" pitchFamily="34" charset="0"/>
              </a:rPr>
              <a:t>give information</a:t>
            </a:r>
          </a:p>
          <a:p>
            <a:pPr marL="450850" indent="-285750">
              <a:lnSpc>
                <a:spcPct val="120000"/>
              </a:lnSpc>
              <a:spcAft>
                <a:spcPts val="0"/>
              </a:spcAft>
              <a:buFontTx/>
              <a:buChar char="-"/>
            </a:pPr>
            <a:r>
              <a:rPr lang="en-GB" sz="2200" dirty="0">
                <a:solidFill>
                  <a:schemeClr val="tx1"/>
                </a:solidFill>
                <a:effectLst/>
                <a:latin typeface="+mn-lt"/>
                <a:ea typeface="Calibri" panose="020F0502020204030204" pitchFamily="34" charset="0"/>
                <a:cs typeface="Calibri" panose="020F0502020204030204" pitchFamily="34" charset="0"/>
              </a:rPr>
              <a:t>report specific details</a:t>
            </a:r>
          </a:p>
          <a:p>
            <a:pPr marL="450850" indent="-285750">
              <a:lnSpc>
                <a:spcPct val="120000"/>
              </a:lnSpc>
              <a:spcAft>
                <a:spcPts val="0"/>
              </a:spcAft>
              <a:buFontTx/>
              <a:buChar char="-"/>
            </a:pPr>
            <a:r>
              <a:rPr lang="en-GB" sz="2200" dirty="0">
                <a:solidFill>
                  <a:schemeClr val="tx1"/>
                </a:solidFill>
                <a:latin typeface="+mn-lt"/>
                <a:ea typeface="Calibri" panose="020F0502020204030204" pitchFamily="34" charset="0"/>
                <a:cs typeface="Calibri" panose="020F0502020204030204" pitchFamily="34" charset="0"/>
              </a:rPr>
              <a:t>give your views</a:t>
            </a:r>
            <a:endParaRPr lang="en-GB" sz="2200" dirty="0">
              <a:solidFill>
                <a:schemeClr val="tx1"/>
              </a:solidFill>
              <a:latin typeface="+mn-lt"/>
              <a:ea typeface="Calibri" panose="020F0502020204030204" pitchFamily="34" charset="0"/>
              <a:cs typeface="Times New Roman" panose="02020603050405020304" pitchFamily="18" charset="0"/>
            </a:endParaRPr>
          </a:p>
          <a:p>
            <a:pPr marL="450850" indent="-285750">
              <a:lnSpc>
                <a:spcPct val="120000"/>
              </a:lnSpc>
              <a:spcAft>
                <a:spcPts val="0"/>
              </a:spcAft>
              <a:buFontTx/>
              <a:buChar char="-"/>
            </a:pPr>
            <a:r>
              <a:rPr lang="en-GB" sz="2200" dirty="0">
                <a:solidFill>
                  <a:schemeClr val="tx1"/>
                </a:solidFill>
                <a:latin typeface="+mn-lt"/>
                <a:ea typeface="Calibri" panose="020F0502020204030204" pitchFamily="34" charset="0"/>
                <a:cs typeface="Calibri" panose="020F0502020204030204" pitchFamily="34" charset="0"/>
              </a:rPr>
              <a:t>m</a:t>
            </a:r>
            <a:r>
              <a:rPr lang="en-GB" sz="2200" dirty="0">
                <a:solidFill>
                  <a:schemeClr val="tx1"/>
                </a:solidFill>
                <a:effectLst/>
                <a:latin typeface="+mn-lt"/>
                <a:ea typeface="Calibri" panose="020F0502020204030204" pitchFamily="34" charset="0"/>
                <a:cs typeface="Calibri" panose="020F0502020204030204" pitchFamily="34" charset="0"/>
              </a:rPr>
              <a:t>ake suggestions </a:t>
            </a:r>
            <a:endParaRPr lang="en-GB" sz="2200" dirty="0">
              <a:solidFill>
                <a:schemeClr val="tx1"/>
              </a:solidFill>
              <a:latin typeface="+mn-lt"/>
              <a:ea typeface="Calibri" panose="020F0502020204030204" pitchFamily="34" charset="0"/>
              <a:cs typeface="Times New Roman" panose="02020603050405020304" pitchFamily="18" charset="0"/>
            </a:endParaRPr>
          </a:p>
          <a:p>
            <a:pPr marL="165100">
              <a:lnSpc>
                <a:spcPct val="120000"/>
              </a:lnSpc>
              <a:spcAft>
                <a:spcPts val="0"/>
              </a:spcAft>
            </a:pPr>
            <a:endParaRPr lang="en-GB" sz="48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165100">
              <a:lnSpc>
                <a:spcPct val="120000"/>
              </a:lnSpc>
              <a:spcAft>
                <a:spcPts val="0"/>
              </a:spcAft>
            </a:pPr>
            <a:endParaRPr lang="en-GB" sz="48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1000"/>
              </a:spcAft>
            </a:pPr>
            <a:endParaRPr lang="en-GB" sz="4800" dirty="0">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pPr>
            <a:endParaRPr lang="en-GB" dirty="0"/>
          </a:p>
        </p:txBody>
      </p:sp>
      <p:sp>
        <p:nvSpPr>
          <p:cNvPr id="4" name="Text Placeholder 2">
            <a:extLst>
              <a:ext uri="{FF2B5EF4-FFF2-40B4-BE49-F238E27FC236}">
                <a16:creationId xmlns:a16="http://schemas.microsoft.com/office/drawing/2014/main" id="{5CC8AA36-4574-4F8A-9C66-B57B6C5AB00C}"/>
              </a:ext>
            </a:extLst>
          </p:cNvPr>
          <p:cNvSpPr txBox="1">
            <a:spLocks/>
          </p:cNvSpPr>
          <p:nvPr/>
        </p:nvSpPr>
        <p:spPr>
          <a:xfrm>
            <a:off x="1850230" y="138032"/>
            <a:ext cx="6672985" cy="633755"/>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Report writing: key information</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56657" y="1139562"/>
            <a:ext cx="8417984" cy="5487740"/>
          </a:xfrm>
        </p:spPr>
        <p:txBody>
          <a:bodyPr>
            <a:normAutofit fontScale="92500" lnSpcReduction="10000"/>
          </a:bodyPr>
          <a:lstStyle/>
          <a:p>
            <a:pPr>
              <a:lnSpc>
                <a:spcPct val="120000"/>
              </a:lnSpc>
              <a:spcAft>
                <a:spcPts val="0"/>
              </a:spcAft>
            </a:pPr>
            <a:r>
              <a:rPr lang="en-GB" sz="18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Content</a:t>
            </a:r>
          </a:p>
          <a:p>
            <a:pPr>
              <a:lnSpc>
                <a:spcPct val="120000"/>
              </a:lnSpc>
              <a:spcAft>
                <a:spcPts val="0"/>
              </a:spcAft>
            </a:pP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1800" dirty="0">
                <a:solidFill>
                  <a:schemeClr val="tx1"/>
                </a:solidFill>
                <a:latin typeface="Calibri" panose="020F0502020204030204" pitchFamily="34" charset="0"/>
                <a:ea typeface="Calibri" panose="020F0502020204030204" pitchFamily="34" charset="0"/>
                <a:cs typeface="Calibri" panose="020F0502020204030204" pitchFamily="34" charset="0"/>
              </a:rPr>
              <a:t>What are the main points you want to make?</a:t>
            </a:r>
          </a:p>
          <a:p>
            <a:pPr>
              <a:lnSpc>
                <a:spcPct val="120000"/>
              </a:lnSpc>
              <a:spcAft>
                <a:spcPts val="1000"/>
              </a:spcAft>
            </a:pP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Think about whether these points </a:t>
            </a:r>
            <a:r>
              <a:rPr lang="en-GB" sz="1800" dirty="0">
                <a:solidFill>
                  <a:schemeClr val="tx1"/>
                </a:solidFill>
                <a:latin typeface="Calibri" panose="020F0502020204030204" pitchFamily="34" charset="0"/>
                <a:ea typeface="Calibri" panose="020F0502020204030204" pitchFamily="34" charset="0"/>
                <a:cs typeface="Calibri" panose="020F0502020204030204" pitchFamily="34" charset="0"/>
              </a:rPr>
              <a:t>are clearly focused on the task that has been set.  </a:t>
            </a:r>
          </a:p>
          <a:p>
            <a:pPr>
              <a:lnSpc>
                <a:spcPct val="120000"/>
              </a:lnSpc>
              <a:spcAft>
                <a:spcPts val="1000"/>
              </a:spcAft>
            </a:pP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Think about whether your points are consistent and the most logical way of presenting them.</a:t>
            </a:r>
          </a:p>
          <a:p>
            <a:pPr>
              <a:lnSpc>
                <a:spcPct val="120000"/>
              </a:lnSpc>
              <a:spcAft>
                <a:spcPts val="1000"/>
              </a:spcAft>
            </a:pPr>
            <a:endParaRPr lang="en-GB" sz="18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18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a:t>
            </a:r>
          </a:p>
          <a:p>
            <a:pPr>
              <a:lnSpc>
                <a:spcPct val="120000"/>
              </a:lnSpc>
              <a:spcAft>
                <a:spcPts val="1000"/>
              </a:spcAft>
            </a:pPr>
            <a:r>
              <a:rPr lang="en-GB" sz="1800"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is the appropriate tone for your writing?</a:t>
            </a: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 </a:t>
            </a:r>
            <a:r>
              <a:rPr lang="en-GB" sz="1800" dirty="0">
                <a:solidFill>
                  <a:schemeClr val="tx1"/>
                </a:solidFill>
                <a:latin typeface="Calibri" panose="020F0502020204030204" pitchFamily="34" charset="0"/>
                <a:ea typeface="Calibri" panose="020F0502020204030204" pitchFamily="34" charset="0"/>
                <a:cs typeface="Calibri" panose="020F0502020204030204" pitchFamily="34" charset="0"/>
              </a:rPr>
              <a:t>written report should be written in a formal way.  The tone should be polite and respectful. </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1000"/>
              </a:spcAft>
            </a:pP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18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Format</a:t>
            </a:r>
          </a:p>
          <a:p>
            <a:pPr>
              <a:lnSpc>
                <a:spcPct val="120000"/>
              </a:lnSpc>
              <a:spcAft>
                <a:spcPts val="1000"/>
              </a:spcAft>
            </a:pPr>
            <a:r>
              <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There are some conventions that can help you to organise your report in a sensible way. </a:t>
            </a:r>
            <a:r>
              <a:rPr lang="en-GB" sz="1800" dirty="0">
                <a:solidFill>
                  <a:schemeClr val="tx1"/>
                </a:solidFill>
                <a:latin typeface="Calibri" panose="020F0502020204030204" pitchFamily="34" charset="0"/>
                <a:ea typeface="Calibri" panose="020F0502020204030204" pitchFamily="34" charset="0"/>
                <a:cs typeface="Calibri" panose="020F0502020204030204" pitchFamily="34" charset="0"/>
              </a:rPr>
              <a:t>The next slide may give you some ideas to help with this.</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fontScale="92500"/>
          </a:bodyPr>
          <a:lstStyle/>
          <a:p>
            <a:r>
              <a:rPr lang="en-GB" b="1" dirty="0">
                <a:solidFill>
                  <a:schemeClr val="accent6">
                    <a:lumMod val="20000"/>
                    <a:lumOff val="80000"/>
                  </a:schemeClr>
                </a:solidFill>
              </a:rPr>
              <a:t>Report writing: how to plan</a:t>
            </a:r>
          </a:p>
        </p:txBody>
      </p:sp>
    </p:spTree>
    <p:extLst>
      <p:ext uri="{BB962C8B-B14F-4D97-AF65-F5344CB8AC3E}">
        <p14:creationId xmlns:p14="http://schemas.microsoft.com/office/powerpoint/2010/main" val="30482928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4" name="TextBox 3">
            <a:extLst>
              <a:ext uri="{FF2B5EF4-FFF2-40B4-BE49-F238E27FC236}">
                <a16:creationId xmlns:a16="http://schemas.microsoft.com/office/drawing/2014/main" id="{B164917E-E2D3-4327-B005-78523FD26C51}"/>
              </a:ext>
            </a:extLst>
          </p:cNvPr>
          <p:cNvSpPr txBox="1"/>
          <p:nvPr/>
        </p:nvSpPr>
        <p:spPr>
          <a:xfrm>
            <a:off x="645952" y="1409350"/>
            <a:ext cx="7076404" cy="646331"/>
          </a:xfrm>
          <a:prstGeom prst="rect">
            <a:avLst/>
          </a:prstGeom>
          <a:noFill/>
        </p:spPr>
        <p:txBody>
          <a:bodyPr wrap="square" rtlCol="0">
            <a:spAutoFit/>
          </a:bodyPr>
          <a:lstStyle/>
          <a:p>
            <a:r>
              <a:rPr lang="en-GB" dirty="0"/>
              <a:t>Think carefully about the structure of your report.  The following features may help you to organise your writing:</a:t>
            </a:r>
          </a:p>
        </p:txBody>
      </p:sp>
      <p:graphicFrame>
        <p:nvGraphicFramePr>
          <p:cNvPr id="8" name="Table 8">
            <a:extLst>
              <a:ext uri="{FF2B5EF4-FFF2-40B4-BE49-F238E27FC236}">
                <a16:creationId xmlns:a16="http://schemas.microsoft.com/office/drawing/2014/main" id="{0CFB1EF9-EFC0-4E52-ABE3-628B2B6A404B}"/>
              </a:ext>
            </a:extLst>
          </p:cNvPr>
          <p:cNvGraphicFramePr>
            <a:graphicFrameLocks noGrp="1"/>
          </p:cNvGraphicFramePr>
          <p:nvPr>
            <p:extLst>
              <p:ext uri="{D42A27DB-BD31-4B8C-83A1-F6EECF244321}">
                <p14:modId xmlns:p14="http://schemas.microsoft.com/office/powerpoint/2010/main" val="3417738905"/>
              </p:ext>
            </p:extLst>
          </p:nvPr>
        </p:nvGraphicFramePr>
        <p:xfrm>
          <a:off x="1263940" y="2437235"/>
          <a:ext cx="6391303" cy="3657600"/>
        </p:xfrm>
        <a:graphic>
          <a:graphicData uri="http://schemas.openxmlformats.org/drawingml/2006/table">
            <a:tbl>
              <a:tblPr firstRow="1" bandRow="1">
                <a:tableStyleId>{16D9F66E-5EB9-4882-86FB-DCBF35E3C3E4}</a:tableStyleId>
              </a:tblPr>
              <a:tblGrid>
                <a:gridCol w="1788393">
                  <a:extLst>
                    <a:ext uri="{9D8B030D-6E8A-4147-A177-3AD203B41FA5}">
                      <a16:colId xmlns:a16="http://schemas.microsoft.com/office/drawing/2014/main" val="3664056253"/>
                    </a:ext>
                  </a:extLst>
                </a:gridCol>
                <a:gridCol w="4602910">
                  <a:extLst>
                    <a:ext uri="{9D8B030D-6E8A-4147-A177-3AD203B41FA5}">
                      <a16:colId xmlns:a16="http://schemas.microsoft.com/office/drawing/2014/main" val="4122935447"/>
                    </a:ext>
                  </a:extLst>
                </a:gridCol>
              </a:tblGrid>
              <a:tr h="370840">
                <a:tc>
                  <a:txBody>
                    <a:bodyPr/>
                    <a:lstStyle/>
                    <a:p>
                      <a:r>
                        <a:rPr lang="en-GB" b="1" dirty="0">
                          <a:solidFill>
                            <a:schemeClr val="accent6">
                              <a:lumMod val="50000"/>
                            </a:schemeClr>
                          </a:solidFill>
                        </a:rPr>
                        <a:t>Title</a:t>
                      </a:r>
                    </a:p>
                  </a:txBody>
                  <a:tcPr/>
                </a:tc>
                <a:tc>
                  <a:txBody>
                    <a:bodyPr/>
                    <a:lstStyle/>
                    <a:p>
                      <a:r>
                        <a:rPr lang="en-GB" b="0" dirty="0"/>
                        <a:t>This should briefly make clear the content of your report.</a:t>
                      </a:r>
                    </a:p>
                  </a:txBody>
                  <a:tcPr/>
                </a:tc>
                <a:extLst>
                  <a:ext uri="{0D108BD9-81ED-4DB2-BD59-A6C34878D82A}">
                    <a16:rowId xmlns:a16="http://schemas.microsoft.com/office/drawing/2014/main" val="35021516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chemeClr val="accent6">
                              <a:lumMod val="50000"/>
                            </a:schemeClr>
                          </a:solidFill>
                        </a:rPr>
                        <a:t>Introduction</a:t>
                      </a:r>
                    </a:p>
                  </a:txBody>
                  <a:tcPr/>
                </a:tc>
                <a:tc>
                  <a:txBody>
                    <a:bodyPr/>
                    <a:lstStyle/>
                    <a:p>
                      <a:r>
                        <a:rPr lang="en-GB" b="0" dirty="0"/>
                        <a:t>This is an opening section that will outline why you are writing the report and what you will be writing about.</a:t>
                      </a:r>
                    </a:p>
                  </a:txBody>
                  <a:tcPr/>
                </a:tc>
                <a:extLst>
                  <a:ext uri="{0D108BD9-81ED-4DB2-BD59-A6C34878D82A}">
                    <a16:rowId xmlns:a16="http://schemas.microsoft.com/office/drawing/2014/main" val="3306420673"/>
                  </a:ext>
                </a:extLst>
              </a:tr>
              <a:tr h="370840">
                <a:tc>
                  <a:txBody>
                    <a:bodyPr/>
                    <a:lstStyle/>
                    <a:p>
                      <a:r>
                        <a:rPr lang="en-GB" b="1" dirty="0">
                          <a:solidFill>
                            <a:schemeClr val="accent6">
                              <a:lumMod val="50000"/>
                            </a:schemeClr>
                          </a:solidFill>
                        </a:rPr>
                        <a:t>Subheadings</a:t>
                      </a:r>
                    </a:p>
                  </a:txBody>
                  <a:tcPr/>
                </a:tc>
                <a:tc>
                  <a:txBody>
                    <a:bodyPr/>
                    <a:lstStyle/>
                    <a:p>
                      <a:r>
                        <a:rPr lang="en-GB" b="0" dirty="0"/>
                        <a:t>These can help you divide the content of your report into useful sections. </a:t>
                      </a:r>
                    </a:p>
                    <a:p>
                      <a:r>
                        <a:rPr lang="en-GB" b="0" dirty="0"/>
                        <a:t>It can be helpful to think about what these will be as part of the planning process.</a:t>
                      </a:r>
                    </a:p>
                  </a:txBody>
                  <a:tcPr/>
                </a:tc>
                <a:extLst>
                  <a:ext uri="{0D108BD9-81ED-4DB2-BD59-A6C34878D82A}">
                    <a16:rowId xmlns:a16="http://schemas.microsoft.com/office/drawing/2014/main" val="3669114025"/>
                  </a:ext>
                </a:extLst>
              </a:tr>
              <a:tr h="370840">
                <a:tc>
                  <a:txBody>
                    <a:bodyPr/>
                    <a:lstStyle/>
                    <a:p>
                      <a:r>
                        <a:rPr lang="en-GB" b="1" dirty="0">
                          <a:solidFill>
                            <a:schemeClr val="accent6">
                              <a:lumMod val="50000"/>
                            </a:schemeClr>
                          </a:solidFill>
                        </a:rPr>
                        <a:t>Conclusion</a:t>
                      </a:r>
                    </a:p>
                  </a:txBody>
                  <a:tcPr/>
                </a:tc>
                <a:tc>
                  <a:txBody>
                    <a:bodyPr/>
                    <a:lstStyle/>
                    <a:p>
                      <a:r>
                        <a:rPr lang="en-GB" b="0" dirty="0"/>
                        <a:t>A paragraph or section that addresses the task and considers any recommendations you wish to make.</a:t>
                      </a:r>
                    </a:p>
                  </a:txBody>
                  <a:tcPr/>
                </a:tc>
                <a:extLst>
                  <a:ext uri="{0D108BD9-81ED-4DB2-BD59-A6C34878D82A}">
                    <a16:rowId xmlns:a16="http://schemas.microsoft.com/office/drawing/2014/main" val="3613941779"/>
                  </a:ext>
                </a:extLst>
              </a:tr>
            </a:tbl>
          </a:graphicData>
        </a:graphic>
      </p:graphicFrame>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335823" y="1560569"/>
            <a:ext cx="8468543" cy="3524042"/>
          </a:xfrm>
          <a:prstGeom prst="rect">
            <a:avLst/>
          </a:prstGeom>
          <a:noFill/>
        </p:spPr>
        <p:txBody>
          <a:bodyPr wrap="square" rtlCol="0">
            <a:spAutoFit/>
          </a:bodyPr>
          <a:lstStyle/>
          <a:p>
            <a:r>
              <a:rPr lang="en-GB" sz="2500" b="1" dirty="0">
                <a:solidFill>
                  <a:schemeClr val="accent6">
                    <a:lumMod val="75000"/>
                  </a:schemeClr>
                </a:solidFill>
              </a:rPr>
              <a:t>Introduction:</a:t>
            </a:r>
          </a:p>
          <a:p>
            <a:endParaRPr lang="en-GB" dirty="0"/>
          </a:p>
          <a:p>
            <a:r>
              <a:rPr lang="en-GB" dirty="0"/>
              <a:t>Make sure you give a clear introduction to establish the direction of your report:</a:t>
            </a:r>
          </a:p>
          <a:p>
            <a:endParaRPr lang="en-GB" dirty="0"/>
          </a:p>
          <a:p>
            <a:r>
              <a:rPr lang="en-GB" i="1" u="sng" dirty="0">
                <a:latin typeface="Century Gothic" panose="020B0502020202020204" pitchFamily="34" charset="0"/>
              </a:rPr>
              <a:t>Introduction</a:t>
            </a:r>
          </a:p>
          <a:p>
            <a:r>
              <a:rPr lang="en-GB" i="1" dirty="0">
                <a:latin typeface="Century Gothic" panose="020B0502020202020204" pitchFamily="34" charset="0"/>
              </a:rPr>
              <a:t>As a student at D…… High School,  I am writing this report to present my views on the strengths and weaknesses of our school. There are many strengths to our community-minded school and these are well known and will be easy to list.  This report will also consider a few areas which could be strengthened, focusing primarily on the dated school environment and poor state of some of the older buildings. This report will also recommend ways in which these weaknesses could be improved in the near future.</a:t>
            </a:r>
          </a:p>
        </p:txBody>
      </p:sp>
    </p:spTree>
    <p:extLst>
      <p:ext uri="{BB962C8B-B14F-4D97-AF65-F5344CB8AC3E}">
        <p14:creationId xmlns:p14="http://schemas.microsoft.com/office/powerpoint/2010/main" val="182267709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528769" y="1560569"/>
            <a:ext cx="8468543" cy="3524042"/>
          </a:xfrm>
          <a:prstGeom prst="rect">
            <a:avLst/>
          </a:prstGeom>
          <a:noFill/>
        </p:spPr>
        <p:txBody>
          <a:bodyPr wrap="square" rtlCol="0">
            <a:spAutoFit/>
          </a:bodyPr>
          <a:lstStyle/>
          <a:p>
            <a:r>
              <a:rPr lang="en-GB" sz="2500" b="1" dirty="0">
                <a:solidFill>
                  <a:schemeClr val="accent6">
                    <a:lumMod val="75000"/>
                  </a:schemeClr>
                </a:solidFill>
              </a:rPr>
              <a:t>Concluding statement:</a:t>
            </a:r>
          </a:p>
          <a:p>
            <a:endParaRPr lang="en-GB" dirty="0"/>
          </a:p>
          <a:p>
            <a:r>
              <a:rPr lang="en-GB" dirty="0"/>
              <a:t>Use your conclusion to revisit the task and give an overview of possible suggestions for the future:</a:t>
            </a:r>
          </a:p>
          <a:p>
            <a:endParaRPr lang="en-GB" dirty="0"/>
          </a:p>
          <a:p>
            <a:r>
              <a:rPr lang="en-GB" i="1" u="sng" dirty="0">
                <a:latin typeface="Century Gothic" panose="020B0502020202020204" pitchFamily="34" charset="0"/>
              </a:rPr>
              <a:t>Conclusion</a:t>
            </a:r>
          </a:p>
          <a:p>
            <a:r>
              <a:rPr lang="en-GB" i="1" dirty="0">
                <a:latin typeface="Century Gothic" panose="020B0502020202020204" pitchFamily="34" charset="0"/>
              </a:rPr>
              <a:t>Thank you for reading this report. I hope that the information contained here will provide evidence of the many strengths our school has to offer. The main weaknesses that need to be addressed are connected with our working environment.  With some careful planning and reprioritising of funding, I hope that some of the more significant issues, such as the safety concerns with the mobile classroom, can be quickly resolved.</a:t>
            </a:r>
          </a:p>
        </p:txBody>
      </p:sp>
    </p:spTree>
    <p:extLst>
      <p:ext uri="{BB962C8B-B14F-4D97-AF65-F5344CB8AC3E}">
        <p14:creationId xmlns:p14="http://schemas.microsoft.com/office/powerpoint/2010/main" val="146899945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Report writing tasks</a:t>
            </a:r>
          </a:p>
        </p:txBody>
      </p:sp>
      <p:graphicFrame>
        <p:nvGraphicFramePr>
          <p:cNvPr id="6" name="Table 6">
            <a:extLst>
              <a:ext uri="{FF2B5EF4-FFF2-40B4-BE49-F238E27FC236}">
                <a16:creationId xmlns:a16="http://schemas.microsoft.com/office/drawing/2014/main" id="{A1CED190-F478-47F1-AC13-6EAEB596A26B}"/>
              </a:ext>
            </a:extLst>
          </p:cNvPr>
          <p:cNvGraphicFramePr>
            <a:graphicFrameLocks noGrp="1"/>
          </p:cNvGraphicFramePr>
          <p:nvPr>
            <p:ph idx="1"/>
            <p:extLst>
              <p:ext uri="{D42A27DB-BD31-4B8C-83A1-F6EECF244321}">
                <p14:modId xmlns:p14="http://schemas.microsoft.com/office/powerpoint/2010/main" val="314990164"/>
              </p:ext>
            </p:extLst>
          </p:nvPr>
        </p:nvGraphicFramePr>
        <p:xfrm>
          <a:off x="578840" y="1677799"/>
          <a:ext cx="7180977" cy="4530354"/>
        </p:xfrm>
        <a:graphic>
          <a:graphicData uri="http://schemas.openxmlformats.org/drawingml/2006/table">
            <a:tbl>
              <a:tblPr firstRow="1" bandRow="1">
                <a:tableStyleId>{E8B1032C-EA38-4F05-BA0D-38AFFFC7BED3}</a:tableStyleId>
              </a:tblPr>
              <a:tblGrid>
                <a:gridCol w="7180977">
                  <a:extLst>
                    <a:ext uri="{9D8B030D-6E8A-4147-A177-3AD203B41FA5}">
                      <a16:colId xmlns:a16="http://schemas.microsoft.com/office/drawing/2014/main" val="35700633"/>
                    </a:ext>
                  </a:extLst>
                </a:gridCol>
              </a:tblGrid>
              <a:tr h="1374053">
                <a:tc>
                  <a:txBody>
                    <a:bodyPr/>
                    <a:lstStyle/>
                    <a:p>
                      <a:r>
                        <a:rPr lang="en-GB" sz="1600" b="0" dirty="0"/>
                        <a:t>Your school/college is keen to reduce waste</a:t>
                      </a:r>
                      <a:r>
                        <a:rPr lang="en-GB" sz="1600" b="1" dirty="0"/>
                        <a:t>.</a:t>
                      </a:r>
                    </a:p>
                    <a:p>
                      <a:r>
                        <a:rPr lang="en-GB" sz="1600" b="1" dirty="0"/>
                        <a:t>Write a report for the Headteacher/Principal suggesting ways this might be done.</a:t>
                      </a:r>
                    </a:p>
                    <a:p>
                      <a:r>
                        <a:rPr lang="en-GB" sz="1600" b="1" dirty="0"/>
                        <a:t>You could include:</a:t>
                      </a:r>
                    </a:p>
                    <a:p>
                      <a:pPr marL="360363" indent="-184150">
                        <a:buFont typeface="Arial" panose="020B0604020202020204" pitchFamily="34" charset="0"/>
                        <a:buChar char="•"/>
                      </a:pPr>
                      <a:r>
                        <a:rPr lang="en-GB" sz="1600" b="0" dirty="0"/>
                        <a:t>examples of waste at the moment</a:t>
                      </a:r>
                    </a:p>
                    <a:p>
                      <a:pPr marL="360363" indent="-184150">
                        <a:buFont typeface="Arial" panose="020B0604020202020204" pitchFamily="34" charset="0"/>
                        <a:buChar char="•"/>
                      </a:pPr>
                      <a:r>
                        <a:rPr lang="en-GB" sz="1600" b="0" dirty="0"/>
                        <a:t>your ideas about how the situation could be improved                                    [20]</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0909742"/>
                  </a:ext>
                </a:extLst>
              </a:tr>
              <a:tr h="1357981">
                <a:tc>
                  <a:txBody>
                    <a:bodyPr/>
                    <a:lstStyle/>
                    <a:p>
                      <a:r>
                        <a:rPr lang="en-GB" sz="1600" b="0" dirty="0"/>
                        <a:t>The governors who run your school are interested in the views of pupils about the strengths and weaknesses of the school</a:t>
                      </a:r>
                      <a:r>
                        <a:rPr lang="en-GB" sz="1600" b="1" dirty="0"/>
                        <a:t>.</a:t>
                      </a:r>
                    </a:p>
                    <a:p>
                      <a:r>
                        <a:rPr lang="en-GB" sz="1600" b="1" dirty="0"/>
                        <a:t>Write a report for the governors to give your views.  You could include:</a:t>
                      </a:r>
                    </a:p>
                    <a:p>
                      <a:pPr marL="360363" indent="-184150">
                        <a:buFont typeface="Arial" panose="020B0604020202020204" pitchFamily="34" charset="0"/>
                        <a:buChar char="•"/>
                      </a:pPr>
                      <a:r>
                        <a:rPr lang="en-GB" sz="1600" b="0" dirty="0"/>
                        <a:t>examples of strengths and weaknesses of the school</a:t>
                      </a:r>
                    </a:p>
                    <a:p>
                      <a:pPr marL="360363" indent="-184150">
                        <a:buFont typeface="Arial" panose="020B0604020202020204" pitchFamily="34" charset="0"/>
                        <a:buChar char="•"/>
                      </a:pPr>
                      <a:r>
                        <a:rPr lang="en-GB" sz="1600" b="0" dirty="0"/>
                        <a:t>your ideas about how the school could be improved                                         [20]</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1609080"/>
                  </a:ext>
                </a:extLst>
              </a:tr>
              <a:tr h="1722520">
                <a:tc>
                  <a:txBody>
                    <a:bodyPr/>
                    <a:lstStyle/>
                    <a:p>
                      <a:r>
                        <a:rPr lang="en-GB" sz="1600" b="0" dirty="0"/>
                        <a:t>The local council have asked young people to write a report on your local area, outlining the areas that need improvement</a:t>
                      </a:r>
                      <a:r>
                        <a:rPr lang="en-GB" sz="1600" b="1" dirty="0"/>
                        <a:t>.</a:t>
                      </a:r>
                    </a:p>
                    <a:p>
                      <a:r>
                        <a:rPr lang="en-GB" sz="1600" b="1" dirty="0"/>
                        <a:t>Write a report for the local council to give your views.</a:t>
                      </a:r>
                    </a:p>
                    <a:p>
                      <a:r>
                        <a:rPr lang="en-GB" sz="1600" b="1" dirty="0"/>
                        <a:t>You could include:</a:t>
                      </a:r>
                    </a:p>
                    <a:p>
                      <a:pPr marL="360363" indent="-184150">
                        <a:buFont typeface="Arial" panose="020B0604020202020204" pitchFamily="34" charset="0"/>
                        <a:buChar char="•"/>
                      </a:pPr>
                      <a:r>
                        <a:rPr lang="en-GB" sz="1600" b="0" dirty="0"/>
                        <a:t>examples of areas that you feel need improvement</a:t>
                      </a:r>
                    </a:p>
                    <a:p>
                      <a:pPr marL="360363" indent="-184150">
                        <a:buFont typeface="Arial" panose="020B0604020202020204" pitchFamily="34" charset="0"/>
                        <a:buChar char="•"/>
                      </a:pPr>
                      <a:r>
                        <a:rPr lang="en-GB" sz="1600" b="0" dirty="0"/>
                        <a:t>your ideas about how improvements could be made                                        [20]</a:t>
                      </a:r>
                    </a:p>
                    <a:p>
                      <a:pPr marL="176213" indent="0">
                        <a:buFont typeface="Arial" panose="020B0604020202020204" pitchFamily="34" charset="0"/>
                        <a:buNone/>
                      </a:pPr>
                      <a:endParaRPr lang="en-GB" sz="16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3733896"/>
                  </a:ext>
                </a:extLst>
              </a:tr>
            </a:tbl>
          </a:graphicData>
        </a:graphic>
      </p:graphicFrame>
      <p:sp>
        <p:nvSpPr>
          <p:cNvPr id="7" name="TextBox 6">
            <a:extLst>
              <a:ext uri="{FF2B5EF4-FFF2-40B4-BE49-F238E27FC236}">
                <a16:creationId xmlns:a16="http://schemas.microsoft.com/office/drawing/2014/main" id="{D491909B-712F-4BB6-8C78-00AADEAA7DBC}"/>
              </a:ext>
            </a:extLst>
          </p:cNvPr>
          <p:cNvSpPr txBox="1"/>
          <p:nvPr/>
        </p:nvSpPr>
        <p:spPr>
          <a:xfrm>
            <a:off x="310392" y="1099662"/>
            <a:ext cx="1937005" cy="369332"/>
          </a:xfrm>
          <a:prstGeom prst="rect">
            <a:avLst/>
          </a:prstGeom>
          <a:noFill/>
        </p:spPr>
        <p:txBody>
          <a:bodyPr wrap="none" rtlCol="0">
            <a:spAutoFit/>
          </a:bodyPr>
          <a:lstStyle/>
          <a:p>
            <a:r>
              <a:rPr lang="en-GB" b="1" dirty="0"/>
              <a:t>Examples of tasks:</a:t>
            </a:r>
          </a:p>
        </p:txBody>
      </p:sp>
    </p:spTree>
    <p:extLst>
      <p:ext uri="{BB962C8B-B14F-4D97-AF65-F5344CB8AC3E}">
        <p14:creationId xmlns:p14="http://schemas.microsoft.com/office/powerpoint/2010/main" val="334869702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104861" y="2661088"/>
            <a:ext cx="7788351" cy="369332"/>
          </a:xfrm>
          <a:prstGeom prst="rect">
            <a:avLst/>
          </a:prstGeom>
          <a:noFill/>
        </p:spPr>
        <p:txBody>
          <a:bodyPr wrap="none" rtlCol="0">
            <a:spAutoFit/>
          </a:bodyPr>
          <a:lstStyle/>
          <a:p>
            <a:r>
              <a:rPr lang="en-GB" dirty="0"/>
              <a:t>To help you plan a response to this task, can you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extLst>
              <p:ext uri="{D42A27DB-BD31-4B8C-83A1-F6EECF244321}">
                <p14:modId xmlns:p14="http://schemas.microsoft.com/office/powerpoint/2010/main" val="3231871572"/>
              </p:ext>
            </p:extLst>
          </p:nvPr>
        </p:nvGraphicFramePr>
        <p:xfrm>
          <a:off x="475376" y="3125404"/>
          <a:ext cx="7620000" cy="3091511"/>
        </p:xfrm>
        <a:graphic>
          <a:graphicData uri="http://schemas.openxmlformats.org/drawingml/2006/table">
            <a:tbl>
              <a:tblPr firstRow="1" bandRow="1">
                <a:tableStyleId>{93296810-A885-4BE3-A3E7-6D5BEEA58F35}</a:tableStyleId>
              </a:tblPr>
              <a:tblGrid>
                <a:gridCol w="7620000">
                  <a:extLst>
                    <a:ext uri="{9D8B030D-6E8A-4147-A177-3AD203B41FA5}">
                      <a16:colId xmlns:a16="http://schemas.microsoft.com/office/drawing/2014/main" val="2750883974"/>
                    </a:ext>
                  </a:extLst>
                </a:gridCol>
              </a:tblGrid>
              <a:tr h="364416">
                <a:tc>
                  <a:txBody>
                    <a:bodyPr/>
                    <a:lstStyle/>
                    <a:p>
                      <a:r>
                        <a:rPr lang="en-GB" dirty="0"/>
                        <a:t>Question</a:t>
                      </a:r>
                    </a:p>
                  </a:txBody>
                  <a:tcPr/>
                </a:tc>
                <a:extLst>
                  <a:ext uri="{0D108BD9-81ED-4DB2-BD59-A6C34878D82A}">
                    <a16:rowId xmlns:a16="http://schemas.microsoft.com/office/drawing/2014/main" val="4254995325"/>
                  </a:ext>
                </a:extLst>
              </a:tr>
              <a:tr h="427839">
                <a:tc>
                  <a:txBody>
                    <a:bodyPr/>
                    <a:lstStyle/>
                    <a:p>
                      <a:r>
                        <a:rPr lang="en-GB" dirty="0"/>
                        <a:t>Make a list of the main strengths of your school/college.</a:t>
                      </a:r>
                    </a:p>
                  </a:txBody>
                  <a:tcPr/>
                </a:tc>
                <a:extLst>
                  <a:ext uri="{0D108BD9-81ED-4DB2-BD59-A6C34878D82A}">
                    <a16:rowId xmlns:a16="http://schemas.microsoft.com/office/drawing/2014/main" val="211895640"/>
                  </a:ext>
                </a:extLst>
              </a:tr>
              <a:tr h="574478">
                <a:tc>
                  <a:txBody>
                    <a:bodyPr/>
                    <a:lstStyle/>
                    <a:p>
                      <a:r>
                        <a:rPr lang="en-GB" dirty="0"/>
                        <a:t>Make a list of the main weaknesses of your school/college.</a:t>
                      </a:r>
                    </a:p>
                  </a:txBody>
                  <a:tcPr/>
                </a:tc>
                <a:extLst>
                  <a:ext uri="{0D108BD9-81ED-4DB2-BD59-A6C34878D82A}">
                    <a16:rowId xmlns:a16="http://schemas.microsoft.com/office/drawing/2014/main" val="3476978333"/>
                  </a:ext>
                </a:extLst>
              </a:tr>
              <a:tr h="574478">
                <a:tc>
                  <a:txBody>
                    <a:bodyPr/>
                    <a:lstStyle/>
                    <a:p>
                      <a:r>
                        <a:rPr lang="en-GB" dirty="0"/>
                        <a:t>How would you improve the weaknesses in your school/college?</a:t>
                      </a:r>
                    </a:p>
                  </a:txBody>
                  <a:tcPr/>
                </a:tc>
                <a:extLst>
                  <a:ext uri="{0D108BD9-81ED-4DB2-BD59-A6C34878D82A}">
                    <a16:rowId xmlns:a16="http://schemas.microsoft.com/office/drawing/2014/main" val="2649972494"/>
                  </a:ext>
                </a:extLst>
              </a:tr>
              <a:tr h="574478">
                <a:tc>
                  <a:txBody>
                    <a:bodyPr/>
                    <a:lstStyle/>
                    <a:p>
                      <a:r>
                        <a:rPr lang="en-GB" dirty="0"/>
                        <a:t>What is the audience for this report? </a:t>
                      </a:r>
                    </a:p>
                  </a:txBody>
                  <a:tcPr/>
                </a:tc>
                <a:extLst>
                  <a:ext uri="{0D108BD9-81ED-4DB2-BD59-A6C34878D82A}">
                    <a16:rowId xmlns:a16="http://schemas.microsoft.com/office/drawing/2014/main" val="615454501"/>
                  </a:ext>
                </a:extLst>
              </a:tr>
              <a:tr h="574478">
                <a:tc>
                  <a:txBody>
                    <a:bodyPr/>
                    <a:lstStyle/>
                    <a:p>
                      <a:r>
                        <a:rPr lang="en-GB" dirty="0"/>
                        <a:t>What tone will you use?</a:t>
                      </a:r>
                    </a:p>
                  </a:txBody>
                  <a:tcPr/>
                </a:tc>
                <a:extLst>
                  <a:ext uri="{0D108BD9-81ED-4DB2-BD59-A6C34878D82A}">
                    <a16:rowId xmlns:a16="http://schemas.microsoft.com/office/drawing/2014/main" val="2009497869"/>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Getting to grips with report writing</a:t>
            </a:r>
          </a:p>
        </p:txBody>
      </p:sp>
      <p:sp>
        <p:nvSpPr>
          <p:cNvPr id="13" name="TextBox 12">
            <a:extLst>
              <a:ext uri="{FF2B5EF4-FFF2-40B4-BE49-F238E27FC236}">
                <a16:creationId xmlns:a16="http://schemas.microsoft.com/office/drawing/2014/main" id="{573DF858-EC2F-4DC7-9DB3-AD2E18628149}"/>
              </a:ext>
            </a:extLst>
          </p:cNvPr>
          <p:cNvSpPr txBox="1"/>
          <p:nvPr/>
        </p:nvSpPr>
        <p:spPr>
          <a:xfrm>
            <a:off x="285226" y="1019262"/>
            <a:ext cx="8347047" cy="1477328"/>
          </a:xfrm>
          <a:prstGeom prst="rect">
            <a:avLst/>
          </a:prstGeom>
          <a:noFill/>
        </p:spPr>
        <p:txBody>
          <a:bodyPr wrap="square">
            <a:spAutoFit/>
          </a:bodyPr>
          <a:lstStyle/>
          <a:p>
            <a:r>
              <a:rPr lang="en-GB" sz="1800" b="0" dirty="0"/>
              <a:t>The governors who run your school/college are interested in the views of pupils about the strengths and weaknesses of the school/college</a:t>
            </a:r>
            <a:r>
              <a:rPr lang="en-GB" sz="1800" b="1" dirty="0"/>
              <a:t>.</a:t>
            </a:r>
          </a:p>
          <a:p>
            <a:r>
              <a:rPr lang="en-GB" sz="1800" b="1" dirty="0"/>
              <a:t>Write a report for the governors to give your views.  You could include:</a:t>
            </a:r>
          </a:p>
          <a:p>
            <a:pPr marL="360363" indent="-184150">
              <a:buFont typeface="Arial" panose="020B0604020202020204" pitchFamily="34" charset="0"/>
              <a:buChar char="•"/>
            </a:pPr>
            <a:r>
              <a:rPr lang="en-GB" sz="1800" b="0" dirty="0"/>
              <a:t>examples of strengths and weaknesses of the school/college</a:t>
            </a:r>
          </a:p>
          <a:p>
            <a:pPr marL="360363" indent="-184150">
              <a:buFont typeface="Arial" panose="020B0604020202020204" pitchFamily="34" charset="0"/>
              <a:buChar char="•"/>
            </a:pPr>
            <a:r>
              <a:rPr lang="en-GB" sz="1800" b="0" dirty="0"/>
              <a:t>your ideas about how the school/college could be improved                                  [20]</a:t>
            </a:r>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73DC8F-AB9D-4910-94BF-5076350377AD}">
  <ds:schemaRefs>
    <ds:schemaRef ds:uri="http://schemas.microsoft.com/office/2006/documentManagement/types"/>
    <ds:schemaRef ds:uri="http://schemas.microsoft.com/office/2006/metadata/properties"/>
    <ds:schemaRef ds:uri="10ebebe9-ad9c-417c-96aa-6a2f5b72dbd6"/>
    <ds:schemaRef ds:uri="http://purl.org/dc/terms/"/>
    <ds:schemaRef ds:uri="http://schemas.openxmlformats.org/package/2006/metadata/core-properties"/>
    <ds:schemaRef ds:uri="http://purl.org/dc/dcmitype/"/>
    <ds:schemaRef ds:uri="http://schemas.microsoft.com/office/infopath/2007/PartnerControls"/>
    <ds:schemaRef ds:uri="101960c9-2583-49a4-9434-4c0cad7b266a"/>
    <ds:schemaRef ds:uri="http://www.w3.org/XML/1998/namespace"/>
    <ds:schemaRef ds:uri="http://purl.org/dc/elements/1.1/"/>
  </ds:schemaRefs>
</ds:datastoreItem>
</file>

<file path=customXml/itemProps2.xml><?xml version="1.0" encoding="utf-8"?>
<ds:datastoreItem xmlns:ds="http://schemas.openxmlformats.org/officeDocument/2006/customXml" ds:itemID="{B765FE09-92B2-4CA7-83A6-FF68611B7F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9FB68D-A36F-4F40-9DDD-C7C8C55F1F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24</TotalTime>
  <Words>2169</Words>
  <Application>Microsoft Office PowerPoint</Application>
  <PresentationFormat>On-screen Show (4:3)</PresentationFormat>
  <Paragraphs>188</Paragraphs>
  <Slides>21</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Bliss-Light</vt:lpstr>
      <vt:lpstr>Calibri</vt:lpstr>
      <vt:lpstr>Century Gothic</vt:lpstr>
      <vt:lpstr>Gotham Rounded Book</vt:lpstr>
      <vt:lpstr>Nirmala UI</vt:lpstr>
      <vt:lpstr>Nirmala UI Semilight</vt:lpstr>
      <vt:lpstr>Eduqas PowerPoint Template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Jones, Aston</cp:lastModifiedBy>
  <cp:revision>83</cp:revision>
  <cp:lastPrinted>2014-04-03T15:37:56Z</cp:lastPrinted>
  <dcterms:created xsi:type="dcterms:W3CDTF">2015-10-08T10:06:49Z</dcterms:created>
  <dcterms:modified xsi:type="dcterms:W3CDTF">2022-03-17T09:32:58Z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